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59" r:id="rId3"/>
    <p:sldId id="284" r:id="rId4"/>
    <p:sldId id="285" r:id="rId5"/>
    <p:sldId id="286" r:id="rId6"/>
    <p:sldId id="287" r:id="rId7"/>
    <p:sldId id="270" r:id="rId8"/>
    <p:sldId id="288" r:id="rId9"/>
    <p:sldId id="289" r:id="rId10"/>
    <p:sldId id="264" r:id="rId11"/>
    <p:sldId id="261" r:id="rId12"/>
    <p:sldId id="279" r:id="rId13"/>
  </p:sldIdLst>
  <p:sldSz cx="12192000" cy="6858000"/>
  <p:notesSz cx="6858000" cy="9144000"/>
  <p:embeddedFontLst>
    <p:embeddedFont>
      <p:font typeface="Homemade Apple" panose="020B0604020202020204" charset="0"/>
      <p:regular r:id="rId15"/>
    </p:embeddedFont>
    <p:embeddedFont>
      <p:font typeface="Raleway"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A178B-FAD1-44AE-B692-63F82A393964}">
  <a:tblStyle styleId="{0E1A178B-FAD1-44AE-B692-63F82A39396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8410" autoAdjust="0"/>
  </p:normalViewPr>
  <p:slideViewPr>
    <p:cSldViewPr snapToGrid="0">
      <p:cViewPr varScale="1">
        <p:scale>
          <a:sx n="89" d="100"/>
          <a:sy n="89" d="100"/>
        </p:scale>
        <p:origin x="14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Hallo,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Mijn</a:t>
            </a:r>
            <a:r>
              <a:rPr lang="en-US" dirty="0"/>
              <a:t> naam is Merik Westerveld </a:t>
            </a:r>
            <a:r>
              <a:rPr lang="en-US" dirty="0" err="1"/>
              <a:t>en</a:t>
            </a:r>
            <a:r>
              <a:rPr lang="en-US" dirty="0"/>
              <a:t> </a:t>
            </a:r>
            <a:r>
              <a:rPr lang="en-US" dirty="0" err="1"/>
              <a:t>ik</a:t>
            </a:r>
            <a:r>
              <a:rPr lang="en-US" dirty="0"/>
              <a:t> </a:t>
            </a:r>
            <a:r>
              <a:rPr lang="en-US" dirty="0" err="1"/>
              <a:t>heb</a:t>
            </a:r>
            <a:r>
              <a:rPr lang="en-US" dirty="0"/>
              <a:t> </a:t>
            </a:r>
            <a:r>
              <a:rPr lang="en-US" dirty="0" err="1"/>
              <a:t>tijdens</a:t>
            </a:r>
            <a:r>
              <a:rPr lang="en-US" dirty="0"/>
              <a:t> Paaspop 2019 </a:t>
            </a:r>
            <a:r>
              <a:rPr lang="en-US" dirty="0" err="1"/>
              <a:t>gewerkt</a:t>
            </a:r>
            <a:r>
              <a:rPr lang="en-US" dirty="0"/>
              <a:t> </a:t>
            </a:r>
            <a:r>
              <a:rPr lang="en-US" dirty="0" err="1"/>
              <a:t>aan</a:t>
            </a:r>
            <a:r>
              <a:rPr lang="en-US" dirty="0"/>
              <a:t> de </a:t>
            </a:r>
            <a:r>
              <a:rPr lang="en-US" dirty="0" err="1"/>
              <a:t>afstudeeropdracht</a:t>
            </a:r>
            <a:r>
              <a:rPr lang="en-US" dirty="0"/>
              <a:t>: De </a:t>
            </a:r>
            <a:r>
              <a:rPr lang="en-US" dirty="0" err="1"/>
              <a:t>Ultieme</a:t>
            </a:r>
            <a:r>
              <a:rPr lang="en-US" dirty="0"/>
              <a:t> Festival App. In </a:t>
            </a:r>
            <a:r>
              <a:rPr lang="en-US" dirty="0" err="1"/>
              <a:t>deze</a:t>
            </a:r>
            <a:r>
              <a:rPr lang="en-US" dirty="0"/>
              <a:t> </a:t>
            </a:r>
            <a:r>
              <a:rPr lang="en-US" dirty="0" err="1"/>
              <a:t>presentatie</a:t>
            </a:r>
            <a:r>
              <a:rPr lang="en-US" dirty="0"/>
              <a:t> </a:t>
            </a:r>
            <a:r>
              <a:rPr lang="en-US" dirty="0" err="1"/>
              <a:t>wil</a:t>
            </a:r>
            <a:r>
              <a:rPr lang="en-US" dirty="0"/>
              <a:t> </a:t>
            </a:r>
            <a:r>
              <a:rPr lang="en-US" dirty="0" err="1"/>
              <a:t>ik</a:t>
            </a:r>
            <a:r>
              <a:rPr lang="en-US" dirty="0"/>
              <a:t> het </a:t>
            </a:r>
            <a:r>
              <a:rPr lang="en-US" dirty="0" err="1"/>
              <a:t>proces</a:t>
            </a:r>
            <a:r>
              <a:rPr lang="en-US" dirty="0"/>
              <a:t> </a:t>
            </a:r>
            <a:r>
              <a:rPr lang="en-US" dirty="0" err="1"/>
              <a:t>en</a:t>
            </a:r>
            <a:r>
              <a:rPr lang="en-US" dirty="0"/>
              <a:t> de </a:t>
            </a:r>
            <a:r>
              <a:rPr lang="en-US" dirty="0" err="1"/>
              <a:t>resultaten</a:t>
            </a:r>
            <a:r>
              <a:rPr lang="en-US" dirty="0"/>
              <a:t> </a:t>
            </a:r>
            <a:r>
              <a:rPr lang="en-US" dirty="0" err="1"/>
              <a:t>weergeven</a:t>
            </a:r>
            <a:r>
              <a:rPr lang="en-US" dirty="0"/>
              <a:t> </a:t>
            </a:r>
            <a:r>
              <a:rPr lang="en-US" dirty="0" err="1"/>
              <a:t>evenals</a:t>
            </a:r>
            <a:r>
              <a:rPr lang="en-US" dirty="0"/>
              <a:t> </a:t>
            </a:r>
            <a:r>
              <a:rPr lang="en-US" dirty="0" err="1"/>
              <a:t>een</a:t>
            </a:r>
            <a:r>
              <a:rPr lang="en-US" dirty="0"/>
              <a:t> advise </a:t>
            </a:r>
            <a:r>
              <a:rPr lang="en-US" dirty="0" err="1"/>
              <a:t>geven</a:t>
            </a:r>
            <a:r>
              <a:rPr lang="en-US" dirty="0"/>
              <a:t> </a:t>
            </a:r>
            <a:r>
              <a:rPr lang="en-US" dirty="0" err="1"/>
              <a:t>aan</a:t>
            </a:r>
            <a:r>
              <a:rPr lang="en-US" dirty="0"/>
              <a:t> de directive van Paaspop.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Dus wat zijn nu uiteindelijk de mogelijkheden voor Paaspop als ze verder willen gaan met deze ontwikkeling? Er zijn drie verschillende technieken die gebruikt kunnen worden bij het maken van een technologische toepassing die festival bezoekers kunnen gebruiken op hun mobiele telefoon. </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Een web app heeft een aantal voordelen en een aantal belangrijke nadelen: zo zijn er voor een web app geen updates nodig die gedaan moeten worden door de gebruiker en hoeft de app ook niet gedownload te worden op een app of </a:t>
            </a:r>
            <a:r>
              <a:rPr lang="nl-NL" dirty="0" err="1"/>
              <a:t>play</a:t>
            </a:r>
            <a:r>
              <a:rPr lang="nl-NL" dirty="0"/>
              <a:t> store. Daarnaast kun je een web app, mits goed ontwikkeld, ook gebruiken op een desktop pc of laptop. Echter zijn er wat nadelen: het zal nooit offline werken wat wel erg belangrijk is voor een </a:t>
            </a:r>
            <a:r>
              <a:rPr lang="nl-NL" dirty="0" err="1"/>
              <a:t>festivall</a:t>
            </a:r>
            <a:r>
              <a:rPr lang="nl-NL" dirty="0"/>
              <a:t> app, het is langzamer dan de andere twee opties, het is minder veilig voor de gebruiker en het kan niet alle hardware resources gebruiken van een mobiele telefoon.</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De mobiele app is de snelste van deze drie mogelijkheden en kan daarnaast ook nog offline werken. Tegenwoordig is het ook makkelijk en snel om een mobiele app voor meerdere platformen te ontwikkelen door het gebruik van cross platform </a:t>
            </a:r>
            <a:r>
              <a:rPr lang="nl-NL" dirty="0" err="1"/>
              <a:t>frameworks</a:t>
            </a:r>
            <a:r>
              <a:rPr lang="nl-NL" dirty="0"/>
              <a:t>. Daarnaast kan deze optie als enige gebruik maken van alle hardware en software gerelateerde resources. Nadelen zijn wel dat de app </a:t>
            </a:r>
            <a:r>
              <a:rPr lang="nl-NL" dirty="0" err="1"/>
              <a:t>geüpdate</a:t>
            </a:r>
            <a:r>
              <a:rPr lang="nl-NL" dirty="0"/>
              <a:t> moet worden door de gebruiker en het niet op andere apparaten werkt zoals een desktop pc of laptop. </a:t>
            </a:r>
          </a:p>
          <a:p>
            <a:pPr marL="0" lvl="0" indent="0" algn="l" rtl="0">
              <a:spcBef>
                <a:spcPts val="0"/>
              </a:spcBef>
              <a:spcAft>
                <a:spcPts val="0"/>
              </a:spcAft>
              <a:buNone/>
            </a:pPr>
            <a:endParaRPr lang="nl-NL" dirty="0"/>
          </a:p>
          <a:p>
            <a:pPr marL="0" lvl="0" indent="0" algn="l" rtl="0">
              <a:spcBef>
                <a:spcPts val="0"/>
              </a:spcBef>
              <a:spcAft>
                <a:spcPts val="0"/>
              </a:spcAft>
              <a:buNone/>
            </a:pPr>
            <a:r>
              <a:rPr lang="nl-NL" dirty="0"/>
              <a:t>Een </a:t>
            </a:r>
            <a:r>
              <a:rPr lang="nl-NL" dirty="0" err="1"/>
              <a:t>progressive</a:t>
            </a:r>
            <a:r>
              <a:rPr lang="nl-NL" dirty="0"/>
              <a:t>  web app is een combinatie van een web app en mobiele app. Het kan hierdoor dus ook gebruikt worden op elk apparaat én kan gebruik maken van offline functionaliteiten. Daarnaast kan het van veel van de hardware resources gebruik maken van een telefoon, heeft het geen updates nodig, hoeft er niks gedownload te worden maar kan er wel net zoals bij een normale app een icon op de home pagina gezet worden. Helaas is het nog bezig met ontwikkelen waardoor het nog niet geweldig werkt op alle browsers, kan het nog niet gebruik maken van alle hardware resources op een telefoon zoals bluetooth, is het langzamer dan een mobiele app en heeft het nog niet alle UX/UI mogelijkheden zoals het gebruik van 3D modellen.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Het uiteindelijke advies is als volgt: ik zou door ontwikkelen aan een mobiele app, hier is schijnbaar toch heel veel vraag naar. Hiervoor moet er gekeken worden naar de context van de technologische eisen om te kijken welke van de drie voorgelegde opties gebruikt moet worden. Zo moet er gekeken worden of er offline functionaliteiten nodig zijn, of er gebruik gemaakt moet worden van bluetooth etc. Ook is belangrijk om te benadrukken dat technologische toepassingen niet alle ergernissen weg kunnen halen van bezoekers. Een app kan bijvoorbeeld bezoekers verspreiden over het festival, maar als er te weinig faciliteiten zijn, staan er alsnog lange rijen. Daarnaast is de data dekking ook erg belangrijk bij veel technologische toepassingen. Dit jaar was wederom de data dekking heel erg slecht voor de meeste providers waardoor sommige functionaliteiten op de app niet werkten bij de meeste bezoekers zonder internet.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6f13f05b_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6f13f05b_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Laten</a:t>
            </a:r>
            <a:r>
              <a:rPr lang="en-US" dirty="0"/>
              <a:t> we </a:t>
            </a:r>
            <a:r>
              <a:rPr lang="en-US" dirty="0" err="1"/>
              <a:t>beginnen</a:t>
            </a:r>
            <a:r>
              <a:rPr lang="en-US" dirty="0"/>
              <a:t> met in het </a:t>
            </a:r>
            <a:r>
              <a:rPr lang="en-US" dirty="0" err="1"/>
              <a:t>kort</a:t>
            </a:r>
            <a:r>
              <a:rPr lang="en-US" dirty="0"/>
              <a:t>: het process </a:t>
            </a:r>
            <a:r>
              <a:rPr lang="en-US" dirty="0" err="1"/>
              <a:t>vóór</a:t>
            </a:r>
            <a:r>
              <a:rPr lang="en-US" dirty="0"/>
              <a:t> Paaspop 2019</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Vóór Paaspop heb ik het proces opgedeeld in drie verschillende fases: het analyseren en onderzoeken, het ontwerpen en het realiseren. </a:t>
            </a:r>
          </a:p>
          <a:p>
            <a:pPr marL="0" lvl="0" indent="0" algn="l" rtl="0">
              <a:spcBef>
                <a:spcPts val="0"/>
              </a:spcBef>
              <a:spcAft>
                <a:spcPts val="0"/>
              </a:spcAft>
              <a:buNone/>
            </a:pPr>
            <a:endParaRPr lang="nl-NL" dirty="0"/>
          </a:p>
          <a:p>
            <a:pPr marL="171450" lvl="0" indent="-171450" algn="l" rtl="0">
              <a:spcBef>
                <a:spcPts val="0"/>
              </a:spcBef>
              <a:spcAft>
                <a:spcPts val="0"/>
              </a:spcAft>
              <a:buFontTx/>
              <a:buChar char="-"/>
            </a:pPr>
            <a:r>
              <a:rPr lang="nl-NL" dirty="0"/>
              <a:t>Het analyseren en onderzoeken begon tijdens het eerste gesprek met de directie van Paaspop waarbij ik toentertijd begonnen ben met de eerste op dat moment belangrijkste vragen te stellen. Naast dit gesprek heb ik ook interviews gehouden met experts op een bepaald gebied zoals privacy en mobiele ontwikkeling. Met de antwoorden van de directie en de informatie die ik opgedaan heb tijdens de interviews heb ik een start kunnen maken met het onderzoek. Ik hebt een onderzoek gedaan naar de gewenste functionaliteiten van de potentiële festivalbezoekers. Hier heb ik gevraagd wat hun ergernissen zijn bij een festival, of ze denken dat technologie en in het specifiek een mobiele applicatie hierbij kan helpen. Daarna heb ik deze mensen gevraagd als ze denken dat een mobiele applicatie hierbij kan helpen, wat voor functionaliteiten ze dan graag terug zouden willen zien in een mobiele festival app. Door middel van dit onderzoek en kijkende naar wat er al bestaat in deze sector ben ik begonnen met het ontwerp.</a:t>
            </a:r>
          </a:p>
          <a:p>
            <a:pPr marL="171450" lvl="0" indent="-171450" algn="l" rtl="0">
              <a:spcBef>
                <a:spcPts val="0"/>
              </a:spcBef>
              <a:spcAft>
                <a:spcPts val="0"/>
              </a:spcAft>
              <a:buFontTx/>
              <a:buChar char="-"/>
            </a:pPr>
            <a:r>
              <a:rPr lang="nl-NL" dirty="0"/>
              <a:t>Ontwerpen: Tijdens het ontwerpen heb ik technische ontwerpen gemaakt en een functioneel ontwerp wat in principe tekeningen zijn hoe de app eruit zou moeten komen te zien. Dit functionele ontwerp heb ik aan Lorenzo (ontwikkelaar en designer bij Paaspop) laten zien en hier destijds feedback op gevraagd. Het belangrijkste wat hieruit was gekomen dat de app een </a:t>
            </a:r>
            <a:r>
              <a:rPr lang="nl-NL" dirty="0" err="1"/>
              <a:t>unique</a:t>
            </a:r>
            <a:r>
              <a:rPr lang="nl-NL" dirty="0"/>
              <a:t> </a:t>
            </a:r>
            <a:r>
              <a:rPr lang="nl-NL" dirty="0" err="1"/>
              <a:t>selling</a:t>
            </a:r>
            <a:r>
              <a:rPr lang="nl-NL" dirty="0"/>
              <a:t> point nodig had. Dit USP is uiteindelijk de mogelijkheid geworden dat de app op basis van wat een gebruiker leuk vindt suggesties geeft en dat de app kan zien wanneer er overlap is tussen artiesten die een gebruiker leuk vindt en voor de gebruiker zou kunnen kiezen. Met dit ontwerp kon begonnen worden met de realisatie.</a:t>
            </a:r>
          </a:p>
          <a:p>
            <a:pPr marL="171450" lvl="0" indent="-171450" algn="l" rtl="0">
              <a:spcBef>
                <a:spcPts val="0"/>
              </a:spcBef>
              <a:spcAft>
                <a:spcPts val="0"/>
              </a:spcAft>
              <a:buFontTx/>
              <a:buChar char="-"/>
            </a:pPr>
            <a:r>
              <a:rPr lang="nl-NL" dirty="0"/>
              <a:t>Realiseren: De realisatie duurde ongeveer 6 á 7 weken en in die tijd heb ik een omgeving opgezet aan de achterkant en heb ik een app opgezet die gedownload kon worden in de app store. Deze app is ook geschreven voor Apple IOS telefoons, maar omdat het lang duurt om de app op de app store te krijgen van Appel en er weinig tijd was, heb ik ervoor gekozen om hier geen tijd aan te besteden. </a:t>
            </a:r>
          </a:p>
          <a:p>
            <a:pPr marL="0" lvl="0" indent="0" algn="l" rtl="0">
              <a:spcBef>
                <a:spcPts val="0"/>
              </a:spcBef>
              <a:spcAft>
                <a:spcPts val="0"/>
              </a:spcAft>
              <a:buFontTx/>
              <a:buNone/>
            </a:pPr>
            <a:endParaRPr lang="nl-NL" dirty="0"/>
          </a:p>
          <a:p>
            <a:pPr marL="0" lvl="0" indent="0" algn="l" rtl="0">
              <a:spcBef>
                <a:spcPts val="0"/>
              </a:spcBef>
              <a:spcAft>
                <a:spcPts val="0"/>
              </a:spcAft>
              <a:buFontTx/>
              <a:buNone/>
            </a:pPr>
            <a:r>
              <a:rPr lang="nl-NL" dirty="0"/>
              <a:t>Na dit proces stond de app klaar op donderdag 18 April en kon het testen op Paaspop beginnen. </a:t>
            </a:r>
          </a:p>
        </p:txBody>
      </p:sp>
    </p:spTree>
    <p:extLst>
      <p:ext uri="{BB962C8B-B14F-4D97-AF65-F5344CB8AC3E}">
        <p14:creationId xmlns:p14="http://schemas.microsoft.com/office/powerpoint/2010/main" val="6472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Dus wat heb ik gedaan tijdens Paaspop 2019?</a:t>
            </a:r>
            <a:endParaRPr dirty="0"/>
          </a:p>
        </p:txBody>
      </p:sp>
    </p:spTree>
    <p:extLst>
      <p:ext uri="{BB962C8B-B14F-4D97-AF65-F5344CB8AC3E}">
        <p14:creationId xmlns:p14="http://schemas.microsoft.com/office/powerpoint/2010/main" val="161850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Natuurlijk hebben jullie dit al van mij gehoord in een kleine presentatie tijdens het festival zelf. Toch ga ik daar nu ook nog heel even op in. Naast het feesten heb ik op de vrijdag vóór het begin van het festival nog alles klaar gezet wat klaar gezet moest worden, zoals de locatie coördinaten van de plekken ophalen. Toen dit klaar was heb ik de app getest en nog verbeterd waar nodig. Dit heb ik eigenlijk tot en met zaterdag middag gedaan, de app testen, verbeteren, de test door anderen laten testen, verbeteren etc. Uiteindelijk stond de app op zaterdag middag helemaal klaar en zaten er geen fouten meer in.</a:t>
            </a:r>
            <a:endParaRPr dirty="0"/>
          </a:p>
        </p:txBody>
      </p:sp>
    </p:spTree>
    <p:extLst>
      <p:ext uri="{BB962C8B-B14F-4D97-AF65-F5344CB8AC3E}">
        <p14:creationId xmlns:p14="http://schemas.microsoft.com/office/powerpoint/2010/main" val="259857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Wat zijn nou uiteindelijk de resultaten?</a:t>
            </a:r>
            <a:endParaRPr dirty="0"/>
          </a:p>
        </p:txBody>
      </p:sp>
    </p:spTree>
    <p:extLst>
      <p:ext uri="{BB962C8B-B14F-4D97-AF65-F5344CB8AC3E}">
        <p14:creationId xmlns:p14="http://schemas.microsoft.com/office/powerpoint/2010/main" val="380445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In het weekend hebben iets meer als 700 festivalbezoekers de app gedownload en zichzelf geregistreerd op de Android app zonder promotie. Van te voren was het wel de bedoeling om eventueel promotie te doen voor de app, maar dit bleek achteraf dus helemaal niet nodig. Dit aantal wil zeggen dat er, in tegenstelling van wat er eerst gedacht werd, wel degelijk vraag is naar een mobiele app en dat bezoekers er uit zichzelf toch naar gaan zoeken. Mede hierop heb ik ook mijn uiteindelijke advies </a:t>
            </a:r>
            <a:r>
              <a:rPr lang="nl-NL" dirty="0" err="1"/>
              <a:t>gebasseerd</a:t>
            </a:r>
            <a:r>
              <a:rPr lang="nl-NL" dirty="0"/>
              <a: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Wat is met de resultaten, het live testen en het onderzoek mijn uiteindelijke advies en aanbevelingen aan de directie?</a:t>
            </a:r>
            <a:endParaRPr dirty="0"/>
          </a:p>
        </p:txBody>
      </p:sp>
    </p:spTree>
    <p:extLst>
      <p:ext uri="{BB962C8B-B14F-4D97-AF65-F5344CB8AC3E}">
        <p14:creationId xmlns:p14="http://schemas.microsoft.com/office/powerpoint/2010/main" val="190019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a:t>Tijdens het onderzoek is er een belangrijk nummer uit de enquête gekomen. Namelijk dat 82.5% van de ondervraagden sowieso een mobiele festival applicatie zouden downloaden als dat hun meerwaarde geeft. Een andere 16.5% zou dit misschien willen doen en maar 1% zou geen app willen downloaden. Dit zijn erg belangrijke cijfers om een goed advies mee te kunnen geven.</a:t>
            </a:r>
            <a:endParaRPr dirty="0"/>
          </a:p>
        </p:txBody>
      </p:sp>
    </p:spTree>
    <p:extLst>
      <p:ext uri="{BB962C8B-B14F-4D97-AF65-F5344CB8AC3E}">
        <p14:creationId xmlns:p14="http://schemas.microsoft.com/office/powerpoint/2010/main" val="214640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txBox="1">
            <a:spLocks noGrp="1"/>
          </p:cNvSpPr>
          <p:nvPr>
            <p:ph type="ctrTitle"/>
          </p:nvPr>
        </p:nvSpPr>
        <p:spPr>
          <a:xfrm>
            <a:off x="2532400" y="2655750"/>
            <a:ext cx="7127200" cy="1546500"/>
          </a:xfrm>
          <a:prstGeom prst="rect">
            <a:avLst/>
          </a:prstGeom>
        </p:spPr>
        <p:txBody>
          <a:bodyPr spcFirstLastPara="1" wrap="square" lIns="91425" tIns="91425" rIns="91425" bIns="91425" anchor="ctr" anchorCtr="0"/>
          <a:lstStyle>
            <a:lvl1pPr lvl="0" algn="ctr">
              <a:spcBef>
                <a:spcPts val="0"/>
              </a:spcBef>
              <a:spcAft>
                <a:spcPts val="0"/>
              </a:spcAft>
              <a:buSzPts val="3600"/>
              <a:buFont typeface="Raleway"/>
              <a:buNone/>
              <a:defRPr sz="3600">
                <a:latin typeface="Raleway"/>
                <a:ea typeface="Raleway"/>
                <a:cs typeface="Raleway"/>
                <a:sym typeface="Ralewa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3"/>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3"/>
          <p:cNvSpPr txBox="1">
            <a:spLocks noGrp="1"/>
          </p:cNvSpPr>
          <p:nvPr>
            <p:ph type="ctrTitle"/>
          </p:nvPr>
        </p:nvSpPr>
        <p:spPr>
          <a:xfrm>
            <a:off x="2001600" y="1730125"/>
            <a:ext cx="8188800" cy="1546500"/>
          </a:xfrm>
          <a:prstGeom prst="rect">
            <a:avLst/>
          </a:prstGeom>
        </p:spPr>
        <p:txBody>
          <a:bodyPr spcFirstLastPara="1" wrap="square" lIns="91425" tIns="91425" rIns="91425" bIns="91425" anchor="b" anchorCtr="0"/>
          <a:lstStyle>
            <a:lvl1pPr lvl="0" algn="ctr" rtl="0">
              <a:spcBef>
                <a:spcPts val="0"/>
              </a:spcBef>
              <a:spcAft>
                <a:spcPts val="0"/>
              </a:spcAft>
              <a:buSzPts val="3000"/>
              <a:buFont typeface="Raleway"/>
              <a:buNone/>
              <a:defRPr sz="3000">
                <a:latin typeface="Raleway"/>
                <a:ea typeface="Raleway"/>
                <a:cs typeface="Raleway"/>
                <a:sym typeface="Raleway"/>
              </a:defRPr>
            </a:lvl1pPr>
            <a:lvl2pPr lvl="1" algn="ctr" rtl="0">
              <a:spcBef>
                <a:spcPts val="0"/>
              </a:spcBef>
              <a:spcAft>
                <a:spcPts val="0"/>
              </a:spcAft>
              <a:buSzPts val="3000"/>
              <a:buFont typeface="Raleway"/>
              <a:buNone/>
              <a:defRPr sz="3000">
                <a:latin typeface="Raleway"/>
                <a:ea typeface="Raleway"/>
                <a:cs typeface="Raleway"/>
                <a:sym typeface="Raleway"/>
              </a:defRPr>
            </a:lvl2pPr>
            <a:lvl3pPr lvl="2" algn="ctr" rtl="0">
              <a:spcBef>
                <a:spcPts val="0"/>
              </a:spcBef>
              <a:spcAft>
                <a:spcPts val="0"/>
              </a:spcAft>
              <a:buSzPts val="3000"/>
              <a:buFont typeface="Raleway"/>
              <a:buNone/>
              <a:defRPr sz="3000">
                <a:latin typeface="Raleway"/>
                <a:ea typeface="Raleway"/>
                <a:cs typeface="Raleway"/>
                <a:sym typeface="Raleway"/>
              </a:defRPr>
            </a:lvl3pPr>
            <a:lvl4pPr lvl="3" algn="ctr" rtl="0">
              <a:spcBef>
                <a:spcPts val="0"/>
              </a:spcBef>
              <a:spcAft>
                <a:spcPts val="0"/>
              </a:spcAft>
              <a:buSzPts val="3000"/>
              <a:buFont typeface="Raleway"/>
              <a:buNone/>
              <a:defRPr sz="3000">
                <a:latin typeface="Raleway"/>
                <a:ea typeface="Raleway"/>
                <a:cs typeface="Raleway"/>
                <a:sym typeface="Raleway"/>
              </a:defRPr>
            </a:lvl4pPr>
            <a:lvl5pPr lvl="4" algn="ctr" rtl="0">
              <a:spcBef>
                <a:spcPts val="0"/>
              </a:spcBef>
              <a:spcAft>
                <a:spcPts val="0"/>
              </a:spcAft>
              <a:buSzPts val="3000"/>
              <a:buFont typeface="Raleway"/>
              <a:buNone/>
              <a:defRPr sz="3000">
                <a:latin typeface="Raleway"/>
                <a:ea typeface="Raleway"/>
                <a:cs typeface="Raleway"/>
                <a:sym typeface="Raleway"/>
              </a:defRPr>
            </a:lvl5pPr>
            <a:lvl6pPr lvl="5" algn="ctr" rtl="0">
              <a:spcBef>
                <a:spcPts val="0"/>
              </a:spcBef>
              <a:spcAft>
                <a:spcPts val="0"/>
              </a:spcAft>
              <a:buSzPts val="3000"/>
              <a:buFont typeface="Raleway"/>
              <a:buNone/>
              <a:defRPr sz="3000">
                <a:latin typeface="Raleway"/>
                <a:ea typeface="Raleway"/>
                <a:cs typeface="Raleway"/>
                <a:sym typeface="Raleway"/>
              </a:defRPr>
            </a:lvl6pPr>
            <a:lvl7pPr lvl="6" algn="ctr" rtl="0">
              <a:spcBef>
                <a:spcPts val="0"/>
              </a:spcBef>
              <a:spcAft>
                <a:spcPts val="0"/>
              </a:spcAft>
              <a:buSzPts val="3000"/>
              <a:buFont typeface="Raleway"/>
              <a:buNone/>
              <a:defRPr sz="3000">
                <a:latin typeface="Raleway"/>
                <a:ea typeface="Raleway"/>
                <a:cs typeface="Raleway"/>
                <a:sym typeface="Raleway"/>
              </a:defRPr>
            </a:lvl7pPr>
            <a:lvl8pPr lvl="7" algn="ctr" rtl="0">
              <a:spcBef>
                <a:spcPts val="0"/>
              </a:spcBef>
              <a:spcAft>
                <a:spcPts val="0"/>
              </a:spcAft>
              <a:buSzPts val="3000"/>
              <a:buFont typeface="Raleway"/>
              <a:buNone/>
              <a:defRPr sz="3000">
                <a:latin typeface="Raleway"/>
                <a:ea typeface="Raleway"/>
                <a:cs typeface="Raleway"/>
                <a:sym typeface="Raleway"/>
              </a:defRPr>
            </a:lvl8pPr>
            <a:lvl9pPr lvl="8" algn="ctr" rtl="0">
              <a:spcBef>
                <a:spcPts val="0"/>
              </a:spcBef>
              <a:spcAft>
                <a:spcPts val="0"/>
              </a:spcAft>
              <a:buSzPts val="3000"/>
              <a:buFont typeface="Raleway"/>
              <a:buNone/>
              <a:defRPr sz="3000">
                <a:latin typeface="Raleway"/>
                <a:ea typeface="Raleway"/>
                <a:cs typeface="Raleway"/>
                <a:sym typeface="Raleway"/>
              </a:defRPr>
            </a:lvl9pPr>
          </a:lstStyle>
          <a:p>
            <a:endParaRPr/>
          </a:p>
        </p:txBody>
      </p:sp>
      <p:sp>
        <p:nvSpPr>
          <p:cNvPr id="17" name="Google Shape;17;p3"/>
          <p:cNvSpPr txBox="1">
            <a:spLocks noGrp="1"/>
          </p:cNvSpPr>
          <p:nvPr>
            <p:ph type="subTitle" idx="1"/>
          </p:nvPr>
        </p:nvSpPr>
        <p:spPr>
          <a:xfrm>
            <a:off x="2001600" y="3405746"/>
            <a:ext cx="8188800" cy="1046400"/>
          </a:xfrm>
          <a:prstGeom prst="rect">
            <a:avLst/>
          </a:prstGeom>
        </p:spPr>
        <p:txBody>
          <a:bodyPr spcFirstLastPara="1" wrap="square" lIns="91425" tIns="91425" rIns="91425" bIns="91425" anchor="t" anchorCtr="0"/>
          <a:lstStyle>
            <a:lvl1pPr lvl="0" algn="ctr" rtl="0">
              <a:spcBef>
                <a:spcPts val="0"/>
              </a:spcBef>
              <a:spcAft>
                <a:spcPts val="0"/>
              </a:spcAft>
              <a:buSzPts val="1800"/>
              <a:buFont typeface="Homemade Apple"/>
              <a:buNone/>
              <a:defRPr sz="1800">
                <a:latin typeface="Homemade Apple"/>
                <a:ea typeface="Homemade Apple"/>
                <a:cs typeface="Homemade Apple"/>
                <a:sym typeface="Homemade Apple"/>
              </a:defRPr>
            </a:lvl1pPr>
            <a:lvl2pPr lvl="1" algn="ctr" rtl="0">
              <a:spcBef>
                <a:spcPts val="0"/>
              </a:spcBef>
              <a:spcAft>
                <a:spcPts val="0"/>
              </a:spcAft>
              <a:buSzPts val="1800"/>
              <a:buFont typeface="Homemade Apple"/>
              <a:buNone/>
              <a:defRPr sz="1800">
                <a:latin typeface="Homemade Apple"/>
                <a:ea typeface="Homemade Apple"/>
                <a:cs typeface="Homemade Apple"/>
                <a:sym typeface="Homemade Apple"/>
              </a:defRPr>
            </a:lvl2pPr>
            <a:lvl3pPr lvl="2" algn="ctr" rtl="0">
              <a:spcBef>
                <a:spcPts val="0"/>
              </a:spcBef>
              <a:spcAft>
                <a:spcPts val="0"/>
              </a:spcAft>
              <a:buSzPts val="1800"/>
              <a:buFont typeface="Homemade Apple"/>
              <a:buNone/>
              <a:defRPr sz="1800">
                <a:latin typeface="Homemade Apple"/>
                <a:ea typeface="Homemade Apple"/>
                <a:cs typeface="Homemade Apple"/>
                <a:sym typeface="Homemade Apple"/>
              </a:defRPr>
            </a:lvl3pPr>
            <a:lvl4pPr lvl="3" algn="ctr" rtl="0">
              <a:spcBef>
                <a:spcPts val="0"/>
              </a:spcBef>
              <a:spcAft>
                <a:spcPts val="0"/>
              </a:spcAft>
              <a:buSzPts val="1800"/>
              <a:buFont typeface="Homemade Apple"/>
              <a:buNone/>
              <a:defRPr>
                <a:latin typeface="Homemade Apple"/>
                <a:ea typeface="Homemade Apple"/>
                <a:cs typeface="Homemade Apple"/>
                <a:sym typeface="Homemade Apple"/>
              </a:defRPr>
            </a:lvl4pPr>
            <a:lvl5pPr lvl="4" algn="ctr" rtl="0">
              <a:spcBef>
                <a:spcPts val="0"/>
              </a:spcBef>
              <a:spcAft>
                <a:spcPts val="0"/>
              </a:spcAft>
              <a:buSzPts val="1800"/>
              <a:buFont typeface="Homemade Apple"/>
              <a:buNone/>
              <a:defRPr>
                <a:latin typeface="Homemade Apple"/>
                <a:ea typeface="Homemade Apple"/>
                <a:cs typeface="Homemade Apple"/>
                <a:sym typeface="Homemade Apple"/>
              </a:defRPr>
            </a:lvl5pPr>
            <a:lvl6pPr lvl="5" algn="ctr" rtl="0">
              <a:spcBef>
                <a:spcPts val="0"/>
              </a:spcBef>
              <a:spcAft>
                <a:spcPts val="0"/>
              </a:spcAft>
              <a:buSzPts val="1800"/>
              <a:buFont typeface="Homemade Apple"/>
              <a:buNone/>
              <a:defRPr>
                <a:latin typeface="Homemade Apple"/>
                <a:ea typeface="Homemade Apple"/>
                <a:cs typeface="Homemade Apple"/>
                <a:sym typeface="Homemade Apple"/>
              </a:defRPr>
            </a:lvl6pPr>
            <a:lvl7pPr lvl="6" algn="ctr" rtl="0">
              <a:spcBef>
                <a:spcPts val="0"/>
              </a:spcBef>
              <a:spcAft>
                <a:spcPts val="0"/>
              </a:spcAft>
              <a:buSzPts val="1800"/>
              <a:buFont typeface="Homemade Apple"/>
              <a:buNone/>
              <a:defRPr>
                <a:latin typeface="Homemade Apple"/>
                <a:ea typeface="Homemade Apple"/>
                <a:cs typeface="Homemade Apple"/>
                <a:sym typeface="Homemade Apple"/>
              </a:defRPr>
            </a:lvl7pPr>
            <a:lvl8pPr lvl="7" algn="ctr" rtl="0">
              <a:spcBef>
                <a:spcPts val="0"/>
              </a:spcBef>
              <a:spcAft>
                <a:spcPts val="0"/>
              </a:spcAft>
              <a:buSzPts val="1800"/>
              <a:buFont typeface="Homemade Apple"/>
              <a:buNone/>
              <a:defRPr>
                <a:latin typeface="Homemade Apple"/>
                <a:ea typeface="Homemade Apple"/>
                <a:cs typeface="Homemade Apple"/>
                <a:sym typeface="Homemade Apple"/>
              </a:defRPr>
            </a:lvl8pPr>
            <a:lvl9pPr lvl="8" algn="ctr" rtl="0">
              <a:spcBef>
                <a:spcPts val="0"/>
              </a:spcBef>
              <a:spcAft>
                <a:spcPts val="0"/>
              </a:spcAft>
              <a:buSzPts val="1800"/>
              <a:buFont typeface="Homemade Apple"/>
              <a:buNone/>
              <a:defRPr>
                <a:latin typeface="Homemade Apple"/>
                <a:ea typeface="Homemade Apple"/>
                <a:cs typeface="Homemade Apple"/>
                <a:sym typeface="Homemade Apple"/>
              </a:defRPr>
            </a:lvl9pPr>
          </a:lstStyle>
          <a:p>
            <a:endParaRPr/>
          </a:p>
        </p:txBody>
      </p:sp>
      <p:sp>
        <p:nvSpPr>
          <p:cNvPr id="18" name="Google Shape;18;p3"/>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5"/>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5"/>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 name="Google Shape;29;p5"/>
          <p:cNvSpPr txBox="1">
            <a:spLocks noGrp="1"/>
          </p:cNvSpPr>
          <p:nvPr>
            <p:ph type="body" idx="1"/>
          </p:nvPr>
        </p:nvSpPr>
        <p:spPr>
          <a:xfrm>
            <a:off x="1528000" y="1819625"/>
            <a:ext cx="9136000" cy="4319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5"/>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7"/>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7"/>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2" name="Google Shape;42;p7"/>
          <p:cNvSpPr txBox="1">
            <a:spLocks noGrp="1"/>
          </p:cNvSpPr>
          <p:nvPr>
            <p:ph type="body" idx="1"/>
          </p:nvPr>
        </p:nvSpPr>
        <p:spPr>
          <a:xfrm>
            <a:off x="942000"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3" name="Google Shape;43;p7"/>
          <p:cNvSpPr txBox="1">
            <a:spLocks noGrp="1"/>
          </p:cNvSpPr>
          <p:nvPr>
            <p:ph type="body" idx="2"/>
          </p:nvPr>
        </p:nvSpPr>
        <p:spPr>
          <a:xfrm>
            <a:off x="4434803"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3"/>
          </p:nvPr>
        </p:nvSpPr>
        <p:spPr>
          <a:xfrm>
            <a:off x="7927604" y="1819650"/>
            <a:ext cx="3322400" cy="4396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8"/>
          <p:cNvSpPr/>
          <p:nvPr/>
        </p:nvSpPr>
        <p:spPr>
          <a:xfrm>
            <a:off x="-167" y="0"/>
            <a:ext cx="12192000" cy="6873300"/>
          </a:xfrm>
          <a:prstGeom prst="rect">
            <a:avLst/>
          </a:prstGeom>
          <a:solidFill>
            <a:srgbClr val="021526">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8"/>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8"/>
          <p:cNvSpPr txBox="1">
            <a:spLocks noGrp="1"/>
          </p:cNvSpPr>
          <p:nvPr>
            <p:ph type="title"/>
          </p:nvPr>
        </p:nvSpPr>
        <p:spPr>
          <a:xfrm>
            <a:off x="1043800" y="274650"/>
            <a:ext cx="10104400" cy="15450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0" name="Google Shape;50;p8"/>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67" y="0"/>
            <a:ext cx="12192000" cy="68733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8" name="Google Shape;58;p10"/>
          <p:cNvSpPr/>
          <p:nvPr/>
        </p:nvSpPr>
        <p:spPr>
          <a:xfrm>
            <a:off x="351600" y="250350"/>
            <a:ext cx="11488800" cy="63573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10"/>
          <p:cNvSpPr txBox="1">
            <a:spLocks noGrp="1"/>
          </p:cNvSpPr>
          <p:nvPr>
            <p:ph type="sldNum" idx="12"/>
          </p:nvPr>
        </p:nvSpPr>
        <p:spPr>
          <a:xfrm>
            <a:off x="-167" y="6572250"/>
            <a:ext cx="12192000" cy="285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3800" y="274650"/>
            <a:ext cx="10104400" cy="15450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2pPr>
            <a:lvl3pPr lvl="2"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3pPr>
            <a:lvl4pPr lvl="3"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4pPr>
            <a:lvl5pPr lvl="4"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5pPr>
            <a:lvl6pPr lvl="5"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6pPr>
            <a:lvl7pPr lvl="6"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7pPr>
            <a:lvl8pPr lvl="7"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8pPr>
            <a:lvl9pPr lvl="8" algn="ctr">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9pPr>
          </a:lstStyle>
          <a:p>
            <a:endParaRPr/>
          </a:p>
        </p:txBody>
      </p:sp>
      <p:sp>
        <p:nvSpPr>
          <p:cNvPr id="7" name="Google Shape;7;p1"/>
          <p:cNvSpPr txBox="1">
            <a:spLocks noGrp="1"/>
          </p:cNvSpPr>
          <p:nvPr>
            <p:ph type="body" idx="1"/>
          </p:nvPr>
        </p:nvSpPr>
        <p:spPr>
          <a:xfrm>
            <a:off x="1043800" y="1819625"/>
            <a:ext cx="10104400" cy="4319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FFFFF"/>
              </a:buClr>
              <a:buSzPts val="3000"/>
              <a:buFont typeface="Raleway"/>
              <a:buChar char="✘"/>
              <a:defRPr sz="30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4pPr>
            <a:lvl5pPr marL="2286000" lvl="4"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5pPr>
            <a:lvl6pPr marL="2743200" lvl="5"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6pPr>
            <a:lvl7pPr marL="3200400" lvl="6"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7pPr>
            <a:lvl8pPr marL="3657600" lvl="7"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8pPr>
            <a:lvl9pPr marL="4114800" lvl="8" indent="-342900">
              <a:spcBef>
                <a:spcPts val="0"/>
              </a:spcBef>
              <a:spcAft>
                <a:spcPts val="0"/>
              </a:spcAft>
              <a:buClr>
                <a:srgbClr val="FFFFFF"/>
              </a:buClr>
              <a:buSzPts val="1800"/>
              <a:buFont typeface="Raleway"/>
              <a:buChar char="■"/>
              <a:defRPr sz="18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167" y="6572250"/>
            <a:ext cx="12192000" cy="285900"/>
          </a:xfrm>
          <a:prstGeom prst="rect">
            <a:avLst/>
          </a:prstGeom>
          <a:noFill/>
          <a:ln>
            <a:noFill/>
          </a:ln>
        </p:spPr>
        <p:txBody>
          <a:bodyPr spcFirstLastPara="1" wrap="square" lIns="91425" tIns="91425" rIns="91425" bIns="91425" anchor="ctr" anchorCtr="0">
            <a:noAutofit/>
          </a:bodyPr>
          <a:lstStyle>
            <a:lvl1pPr lvl="0" algn="ctr">
              <a:buNone/>
              <a:defRPr sz="1100">
                <a:solidFill>
                  <a:srgbClr val="FFFFFF"/>
                </a:solidFill>
                <a:latin typeface="Homemade Apple"/>
                <a:ea typeface="Homemade Apple"/>
                <a:cs typeface="Homemade Apple"/>
                <a:sym typeface="Homemade Apple"/>
              </a:defRPr>
            </a:lvl1pPr>
            <a:lvl2pPr lvl="1" algn="ctr">
              <a:buNone/>
              <a:defRPr sz="1100">
                <a:solidFill>
                  <a:srgbClr val="FFFFFF"/>
                </a:solidFill>
                <a:latin typeface="Homemade Apple"/>
                <a:ea typeface="Homemade Apple"/>
                <a:cs typeface="Homemade Apple"/>
                <a:sym typeface="Homemade Apple"/>
              </a:defRPr>
            </a:lvl2pPr>
            <a:lvl3pPr lvl="2" algn="ctr">
              <a:buNone/>
              <a:defRPr sz="1100">
                <a:solidFill>
                  <a:srgbClr val="FFFFFF"/>
                </a:solidFill>
                <a:latin typeface="Homemade Apple"/>
                <a:ea typeface="Homemade Apple"/>
                <a:cs typeface="Homemade Apple"/>
                <a:sym typeface="Homemade Apple"/>
              </a:defRPr>
            </a:lvl3pPr>
            <a:lvl4pPr lvl="3" algn="ctr">
              <a:buNone/>
              <a:defRPr sz="1100">
                <a:solidFill>
                  <a:srgbClr val="FFFFFF"/>
                </a:solidFill>
                <a:latin typeface="Homemade Apple"/>
                <a:ea typeface="Homemade Apple"/>
                <a:cs typeface="Homemade Apple"/>
                <a:sym typeface="Homemade Apple"/>
              </a:defRPr>
            </a:lvl4pPr>
            <a:lvl5pPr lvl="4" algn="ctr">
              <a:buNone/>
              <a:defRPr sz="1100">
                <a:solidFill>
                  <a:srgbClr val="FFFFFF"/>
                </a:solidFill>
                <a:latin typeface="Homemade Apple"/>
                <a:ea typeface="Homemade Apple"/>
                <a:cs typeface="Homemade Apple"/>
                <a:sym typeface="Homemade Apple"/>
              </a:defRPr>
            </a:lvl5pPr>
            <a:lvl6pPr lvl="5" algn="ctr">
              <a:buNone/>
              <a:defRPr sz="1100">
                <a:solidFill>
                  <a:srgbClr val="FFFFFF"/>
                </a:solidFill>
                <a:latin typeface="Homemade Apple"/>
                <a:ea typeface="Homemade Apple"/>
                <a:cs typeface="Homemade Apple"/>
                <a:sym typeface="Homemade Apple"/>
              </a:defRPr>
            </a:lvl6pPr>
            <a:lvl7pPr lvl="6" algn="ctr">
              <a:buNone/>
              <a:defRPr sz="1100">
                <a:solidFill>
                  <a:srgbClr val="FFFFFF"/>
                </a:solidFill>
                <a:latin typeface="Homemade Apple"/>
                <a:ea typeface="Homemade Apple"/>
                <a:cs typeface="Homemade Apple"/>
                <a:sym typeface="Homemade Apple"/>
              </a:defRPr>
            </a:lvl7pPr>
            <a:lvl8pPr lvl="7" algn="ctr">
              <a:buNone/>
              <a:defRPr sz="1100">
                <a:solidFill>
                  <a:srgbClr val="FFFFFF"/>
                </a:solidFill>
                <a:latin typeface="Homemade Apple"/>
                <a:ea typeface="Homemade Apple"/>
                <a:cs typeface="Homemade Apple"/>
                <a:sym typeface="Homemade Apple"/>
              </a:defRPr>
            </a:lvl8pPr>
            <a:lvl9pPr lvl="8" algn="ctr">
              <a:buNone/>
              <a:defRPr sz="1100">
                <a:solidFill>
                  <a:srgbClr val="FFFFFF"/>
                </a:solidFill>
                <a:latin typeface="Homemade Apple"/>
                <a:ea typeface="Homemade Apple"/>
                <a:cs typeface="Homemade Apple"/>
                <a:sym typeface="Homemade Apple"/>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0" y="280079"/>
            <a:ext cx="12192000" cy="1546500"/>
          </a:xfrm>
          <a:prstGeom prst="rect">
            <a:avLst/>
          </a:prstGeom>
        </p:spPr>
        <p:txBody>
          <a:bodyPr spcFirstLastPara="1" wrap="square" lIns="91425" tIns="91425" rIns="91425" bIns="91425" anchor="ctr" anchorCtr="0">
            <a:noAutofit/>
          </a:bodyPr>
          <a:lstStyle/>
          <a:p>
            <a:r>
              <a:rPr lang="nl-NL" dirty="0"/>
              <a:t>Live Test: Paaspop De Ultieme Festival App</a:t>
            </a:r>
            <a:endParaRPr dirty="0"/>
          </a:p>
        </p:txBody>
      </p:sp>
      <p:sp>
        <p:nvSpPr>
          <p:cNvPr id="2" name="TextBox 1">
            <a:extLst>
              <a:ext uri="{FF2B5EF4-FFF2-40B4-BE49-F238E27FC236}">
                <a16:creationId xmlns:a16="http://schemas.microsoft.com/office/drawing/2014/main" id="{9C152B35-4E95-43E8-B22C-7AECD071EA32}"/>
              </a:ext>
            </a:extLst>
          </p:cNvPr>
          <p:cNvSpPr txBox="1"/>
          <p:nvPr/>
        </p:nvSpPr>
        <p:spPr>
          <a:xfrm>
            <a:off x="3229970" y="1474236"/>
            <a:ext cx="5732059" cy="400110"/>
          </a:xfrm>
          <a:prstGeom prst="rect">
            <a:avLst/>
          </a:prstGeom>
          <a:noFill/>
        </p:spPr>
        <p:txBody>
          <a:bodyPr wrap="square" rtlCol="0">
            <a:spAutoFit/>
          </a:bodyPr>
          <a:lstStyle/>
          <a:p>
            <a:pPr algn="ctr"/>
            <a:r>
              <a:rPr lang="nl-NL" sz="2000" dirty="0">
                <a:solidFill>
                  <a:schemeClr val="bg1"/>
                </a:solidFill>
                <a:latin typeface="Homemade Apple" panose="020B0604020202020204" charset="0"/>
              </a:rPr>
              <a:t>Merik Westerveld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Mogelijkheden voor de toekomst</a:t>
            </a:r>
            <a:endParaRPr dirty="0"/>
          </a:p>
        </p:txBody>
      </p:sp>
      <p:sp>
        <p:nvSpPr>
          <p:cNvPr id="124" name="Google Shape;124;p19"/>
          <p:cNvSpPr txBox="1">
            <a:spLocks noGrp="1"/>
          </p:cNvSpPr>
          <p:nvPr>
            <p:ph type="body" idx="1"/>
          </p:nvPr>
        </p:nvSpPr>
        <p:spPr>
          <a:xfrm>
            <a:off x="2230500"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Web app</a:t>
            </a:r>
          </a:p>
          <a:p>
            <a:pPr marL="0" indent="0">
              <a:buNone/>
            </a:pPr>
            <a:r>
              <a:rPr lang="en-US" sz="1100" dirty="0"/>
              <a:t>+ </a:t>
            </a:r>
            <a:r>
              <a:rPr lang="en-US" sz="1100" dirty="0" err="1"/>
              <a:t>Geen</a:t>
            </a:r>
            <a:r>
              <a:rPr lang="en-US" sz="1100" dirty="0"/>
              <a:t> updates </a:t>
            </a:r>
            <a:r>
              <a:rPr lang="en-US" sz="1100" dirty="0" err="1"/>
              <a:t>nodig</a:t>
            </a:r>
            <a:endParaRPr lang="en-US" sz="1100" dirty="0"/>
          </a:p>
          <a:p>
            <a:pPr marL="0" indent="0">
              <a:buNone/>
            </a:pPr>
            <a:r>
              <a:rPr lang="en-US" sz="1100" dirty="0"/>
              <a:t>+ </a:t>
            </a:r>
            <a:r>
              <a:rPr lang="en-US" sz="1100" dirty="0" err="1"/>
              <a:t>Geen</a:t>
            </a:r>
            <a:r>
              <a:rPr lang="en-US" sz="1100" dirty="0"/>
              <a:t> app store </a:t>
            </a:r>
            <a:r>
              <a:rPr lang="en-US" sz="1100" dirty="0" err="1"/>
              <a:t>nodig</a:t>
            </a:r>
            <a:endParaRPr lang="en-US" sz="1100" dirty="0"/>
          </a:p>
          <a:p>
            <a:pPr marL="0" indent="0">
              <a:buNone/>
            </a:pPr>
            <a:r>
              <a:rPr lang="en-US" sz="1100" dirty="0"/>
              <a:t>+ </a:t>
            </a:r>
            <a:r>
              <a:rPr lang="en-US" sz="1100" dirty="0" err="1"/>
              <a:t>Beschikbaar</a:t>
            </a:r>
            <a:r>
              <a:rPr lang="en-US" sz="1100" dirty="0"/>
              <a:t> op </a:t>
            </a:r>
            <a:r>
              <a:rPr lang="en-US" sz="1100" dirty="0" err="1"/>
              <a:t>meer</a:t>
            </a:r>
            <a:r>
              <a:rPr lang="en-US" sz="1100" dirty="0"/>
              <a:t> </a:t>
            </a:r>
            <a:r>
              <a:rPr lang="en-US" sz="1100" dirty="0" err="1"/>
              <a:t>apparaten</a:t>
            </a:r>
            <a:r>
              <a:rPr lang="en-US" sz="1100" dirty="0"/>
              <a:t>   dan </a:t>
            </a:r>
            <a:r>
              <a:rPr lang="en-US" sz="1100" dirty="0" err="1"/>
              <a:t>alleen</a:t>
            </a:r>
            <a:r>
              <a:rPr lang="en-US" sz="1100" dirty="0"/>
              <a:t> de </a:t>
            </a:r>
            <a:r>
              <a:rPr lang="en-US" sz="1100" dirty="0" err="1"/>
              <a:t>mobiele</a:t>
            </a:r>
            <a:r>
              <a:rPr lang="en-US" sz="1100" dirty="0"/>
              <a:t> </a:t>
            </a:r>
            <a:r>
              <a:rPr lang="en-US" sz="1100" dirty="0" err="1"/>
              <a:t>telefoon</a:t>
            </a:r>
            <a:endParaRPr lang="en-US" sz="1100" dirty="0"/>
          </a:p>
          <a:p>
            <a:pPr marL="0" indent="0">
              <a:buNone/>
            </a:pPr>
            <a:r>
              <a:rPr lang="en-US" sz="1100" dirty="0"/>
              <a:t>+ </a:t>
            </a:r>
            <a:r>
              <a:rPr lang="en-US" sz="1100" dirty="0" err="1"/>
              <a:t>Hoeft</a:t>
            </a:r>
            <a:r>
              <a:rPr lang="en-US" sz="1100" dirty="0"/>
              <a:t> </a:t>
            </a:r>
            <a:r>
              <a:rPr lang="en-US" sz="1100" dirty="0" err="1"/>
              <a:t>niet</a:t>
            </a:r>
            <a:r>
              <a:rPr lang="en-US" sz="1100" dirty="0"/>
              <a:t> </a:t>
            </a:r>
            <a:r>
              <a:rPr lang="en-US" sz="1100" dirty="0" err="1"/>
              <a:t>gedownload</a:t>
            </a:r>
            <a:r>
              <a:rPr lang="en-US" sz="1100" dirty="0"/>
              <a:t> </a:t>
            </a:r>
            <a:r>
              <a:rPr lang="en-US" sz="1100" dirty="0" err="1"/>
              <a:t>te</a:t>
            </a:r>
            <a:r>
              <a:rPr lang="en-US" sz="1100" dirty="0"/>
              <a:t> </a:t>
            </a:r>
            <a:r>
              <a:rPr lang="en-US" sz="1100" dirty="0" err="1"/>
              <a:t>worden</a:t>
            </a:r>
            <a:endParaRPr lang="en-US" sz="1100" dirty="0"/>
          </a:p>
          <a:p>
            <a:pPr marL="0" indent="0">
              <a:buNone/>
            </a:pPr>
            <a:endParaRPr lang="en-US" sz="1100" dirty="0"/>
          </a:p>
          <a:p>
            <a:pPr marL="0" indent="0">
              <a:buNone/>
            </a:pPr>
            <a:r>
              <a:rPr lang="en-US" sz="1100" dirty="0"/>
              <a:t>- </a:t>
            </a:r>
            <a:r>
              <a:rPr lang="en-US" sz="1100" dirty="0" err="1"/>
              <a:t>Werkt</a:t>
            </a:r>
            <a:r>
              <a:rPr lang="en-US" sz="1100" dirty="0"/>
              <a:t> </a:t>
            </a:r>
            <a:r>
              <a:rPr lang="en-US" sz="1100" dirty="0" err="1"/>
              <a:t>niet</a:t>
            </a:r>
            <a:r>
              <a:rPr lang="en-US" sz="1100" dirty="0"/>
              <a:t> offline</a:t>
            </a:r>
          </a:p>
          <a:p>
            <a:pPr marL="0" indent="0">
              <a:buNone/>
            </a:pPr>
            <a:r>
              <a:rPr lang="en-US" sz="1100" dirty="0"/>
              <a:t>- </a:t>
            </a:r>
            <a:r>
              <a:rPr lang="en-US" sz="1100" dirty="0" err="1"/>
              <a:t>Langzamer</a:t>
            </a:r>
            <a:r>
              <a:rPr lang="en-US" sz="1100" dirty="0"/>
              <a:t> dan </a:t>
            </a:r>
            <a:r>
              <a:rPr lang="en-US" sz="1100" dirty="0" err="1"/>
              <a:t>andere</a:t>
            </a:r>
            <a:r>
              <a:rPr lang="en-US" sz="1100" dirty="0"/>
              <a:t> 2 </a:t>
            </a:r>
          </a:p>
          <a:p>
            <a:pPr marL="0" indent="0">
              <a:buNone/>
            </a:pPr>
            <a:r>
              <a:rPr lang="en-US" sz="1100" dirty="0"/>
              <a:t>- Minder </a:t>
            </a:r>
            <a:r>
              <a:rPr lang="en-US" sz="1100" dirty="0" err="1"/>
              <a:t>veilig</a:t>
            </a:r>
            <a:r>
              <a:rPr lang="en-US" sz="1100" dirty="0"/>
              <a:t> </a:t>
            </a:r>
          </a:p>
          <a:p>
            <a:pPr marL="0" indent="0">
              <a:buNone/>
            </a:pPr>
            <a:r>
              <a:rPr lang="en-US" sz="1100" dirty="0"/>
              <a:t>- Kan </a:t>
            </a:r>
            <a:r>
              <a:rPr lang="en-US" sz="1100" dirty="0" err="1"/>
              <a:t>niet</a:t>
            </a:r>
            <a:r>
              <a:rPr lang="en-US" sz="1100" dirty="0"/>
              <a:t> </a:t>
            </a:r>
            <a:r>
              <a:rPr lang="en-US" sz="1100" dirty="0" err="1"/>
              <a:t>alle</a:t>
            </a:r>
            <a:r>
              <a:rPr lang="en-US" sz="1100" dirty="0"/>
              <a:t> hardware resources </a:t>
            </a:r>
            <a:r>
              <a:rPr lang="en-US" sz="1100" dirty="0" err="1"/>
              <a:t>gebruiken</a:t>
            </a:r>
            <a:r>
              <a:rPr lang="en-US" sz="1100" dirty="0"/>
              <a:t> van </a:t>
            </a:r>
            <a:r>
              <a:rPr lang="en-US" sz="1100" dirty="0" err="1"/>
              <a:t>mobiele</a:t>
            </a:r>
            <a:r>
              <a:rPr lang="en-US" sz="1100" dirty="0"/>
              <a:t> </a:t>
            </a:r>
            <a:r>
              <a:rPr lang="en-US" sz="1100" dirty="0" err="1"/>
              <a:t>telefoon</a:t>
            </a:r>
            <a:endParaRPr lang="en-US" sz="1100" dirty="0"/>
          </a:p>
        </p:txBody>
      </p:sp>
      <p:sp>
        <p:nvSpPr>
          <p:cNvPr id="125" name="Google Shape;125;p19"/>
          <p:cNvSpPr txBox="1">
            <a:spLocks noGrp="1"/>
          </p:cNvSpPr>
          <p:nvPr>
            <p:ph type="body" idx="2"/>
          </p:nvPr>
        </p:nvSpPr>
        <p:spPr>
          <a:xfrm>
            <a:off x="4850102" y="1819650"/>
            <a:ext cx="2491800" cy="4396200"/>
          </a:xfrm>
          <a:prstGeom prst="rect">
            <a:avLst/>
          </a:prstGeom>
        </p:spPr>
        <p:txBody>
          <a:bodyPr spcFirstLastPara="1" wrap="square" lIns="91425" tIns="91425" rIns="91425" bIns="91425" anchor="t" anchorCtr="0">
            <a:noAutofit/>
          </a:bodyPr>
          <a:lstStyle/>
          <a:p>
            <a:pPr marL="0" indent="0">
              <a:buNone/>
            </a:pPr>
            <a:r>
              <a:rPr lang="nl-NL" b="1" dirty="0"/>
              <a:t>Mobiele app</a:t>
            </a:r>
          </a:p>
          <a:p>
            <a:pPr marL="0" indent="0">
              <a:buNone/>
            </a:pPr>
            <a:r>
              <a:rPr lang="en-US" sz="1050" dirty="0"/>
              <a:t>+ </a:t>
            </a:r>
            <a:r>
              <a:rPr lang="en-US" sz="1050" dirty="0" err="1"/>
              <a:t>Snelste</a:t>
            </a:r>
            <a:r>
              <a:rPr lang="en-US" sz="1050" dirty="0"/>
              <a:t> van de 3</a:t>
            </a:r>
          </a:p>
          <a:p>
            <a:pPr marL="0" indent="0">
              <a:buNone/>
            </a:pPr>
            <a:r>
              <a:rPr lang="en-US" sz="1050" dirty="0"/>
              <a:t>+ Kan offline </a:t>
            </a:r>
            <a:r>
              <a:rPr lang="en-US" sz="1050" dirty="0" err="1"/>
              <a:t>werken</a:t>
            </a:r>
            <a:endParaRPr lang="en-US" sz="1050" dirty="0"/>
          </a:p>
          <a:p>
            <a:pPr marL="0" indent="0">
              <a:buNone/>
            </a:pPr>
            <a:r>
              <a:rPr lang="en-US" sz="1050" dirty="0"/>
              <a:t>+ Kan </a:t>
            </a:r>
            <a:r>
              <a:rPr lang="en-US" sz="1050" dirty="0" err="1"/>
              <a:t>tegewoordig</a:t>
            </a:r>
            <a:r>
              <a:rPr lang="en-US" sz="1050" dirty="0"/>
              <a:t> door </a:t>
            </a:r>
            <a:r>
              <a:rPr lang="en-US" sz="1050" dirty="0" err="1"/>
              <a:t>middel</a:t>
            </a:r>
            <a:r>
              <a:rPr lang="en-US" sz="1050" dirty="0"/>
              <a:t> van cross platform frameworks </a:t>
            </a:r>
            <a:r>
              <a:rPr lang="en-US" sz="1050" dirty="0" err="1"/>
              <a:t>snel</a:t>
            </a:r>
            <a:r>
              <a:rPr lang="en-US" sz="1050" dirty="0"/>
              <a:t> </a:t>
            </a:r>
            <a:r>
              <a:rPr lang="en-US" sz="1050" dirty="0" err="1"/>
              <a:t>ontwikkeld</a:t>
            </a:r>
            <a:r>
              <a:rPr lang="en-US" sz="1050" dirty="0"/>
              <a:t> </a:t>
            </a:r>
            <a:r>
              <a:rPr lang="en-US" sz="1050" dirty="0" err="1"/>
              <a:t>worden</a:t>
            </a:r>
            <a:endParaRPr lang="en-US" sz="1050" dirty="0"/>
          </a:p>
          <a:p>
            <a:pPr marL="0" indent="0">
              <a:buNone/>
            </a:pPr>
            <a:r>
              <a:rPr lang="en-US" sz="1050" dirty="0"/>
              <a:t>+ Kan </a:t>
            </a:r>
            <a:r>
              <a:rPr lang="en-US" sz="1050" dirty="0" err="1"/>
              <a:t>gebruik</a:t>
            </a:r>
            <a:r>
              <a:rPr lang="en-US" sz="1050" dirty="0"/>
              <a:t> </a:t>
            </a:r>
            <a:r>
              <a:rPr lang="en-US" sz="1050" dirty="0" err="1"/>
              <a:t>maken</a:t>
            </a:r>
            <a:r>
              <a:rPr lang="en-US" sz="1050" dirty="0"/>
              <a:t> van </a:t>
            </a:r>
            <a:r>
              <a:rPr lang="en-US" sz="1050" dirty="0" err="1"/>
              <a:t>alle</a:t>
            </a:r>
            <a:r>
              <a:rPr lang="en-US" sz="1050" dirty="0"/>
              <a:t> hardware resources</a:t>
            </a:r>
          </a:p>
          <a:p>
            <a:pPr marL="0" indent="0">
              <a:buNone/>
            </a:pPr>
            <a:endParaRPr lang="en-US" sz="1050" dirty="0"/>
          </a:p>
          <a:p>
            <a:pPr marL="0" indent="0">
              <a:buNone/>
            </a:pPr>
            <a:r>
              <a:rPr lang="en-US" sz="1050" dirty="0"/>
              <a:t>- Moet </a:t>
            </a:r>
            <a:r>
              <a:rPr lang="en-US" sz="1050" dirty="0" err="1"/>
              <a:t>ge</a:t>
            </a:r>
            <a:r>
              <a:rPr lang="nl-NL" sz="1050" dirty="0" err="1"/>
              <a:t>üpdated</a:t>
            </a:r>
            <a:r>
              <a:rPr lang="nl-NL" sz="1050" dirty="0"/>
              <a:t> worden door de gebruiker</a:t>
            </a:r>
          </a:p>
          <a:p>
            <a:pPr marL="0" indent="0">
              <a:buNone/>
            </a:pPr>
            <a:r>
              <a:rPr lang="nl-NL" sz="1050" dirty="0"/>
              <a:t>- Werkt niet op andere apparaten zoals een PC </a:t>
            </a:r>
          </a:p>
          <a:p>
            <a:pPr marL="0" indent="0">
              <a:buNone/>
            </a:pPr>
            <a:r>
              <a:rPr lang="nl-NL" sz="1050" dirty="0"/>
              <a:t>- De app store (IOS) kan lastig zijn</a:t>
            </a:r>
            <a:endParaRPr sz="1050" dirty="0"/>
          </a:p>
        </p:txBody>
      </p:sp>
      <p:sp>
        <p:nvSpPr>
          <p:cNvPr id="126" name="Google Shape;126;p19"/>
          <p:cNvSpPr txBox="1">
            <a:spLocks noGrp="1"/>
          </p:cNvSpPr>
          <p:nvPr>
            <p:ph type="body" idx="3"/>
          </p:nvPr>
        </p:nvSpPr>
        <p:spPr>
          <a:xfrm>
            <a:off x="7469703" y="1819650"/>
            <a:ext cx="2491800" cy="4396200"/>
          </a:xfrm>
          <a:prstGeom prst="rect">
            <a:avLst/>
          </a:prstGeom>
        </p:spPr>
        <p:txBody>
          <a:bodyPr spcFirstLastPara="1" wrap="square" lIns="91425" tIns="91425" rIns="91425" bIns="91425" anchor="t" anchorCtr="0">
            <a:noAutofit/>
          </a:bodyPr>
          <a:lstStyle/>
          <a:p>
            <a:pPr marL="0" indent="0">
              <a:buNone/>
            </a:pPr>
            <a:r>
              <a:rPr lang="en" b="1" dirty="0"/>
              <a:t>Progressive web app</a:t>
            </a:r>
          </a:p>
          <a:p>
            <a:pPr marL="0" indent="0">
              <a:buNone/>
            </a:pPr>
            <a:r>
              <a:rPr lang="nl-NL" sz="1100" dirty="0"/>
              <a:t>+ Kan gebruikt worden op elk apparaat</a:t>
            </a:r>
          </a:p>
          <a:p>
            <a:pPr marL="0" indent="0">
              <a:buNone/>
            </a:pPr>
            <a:r>
              <a:rPr lang="nl-NL" sz="1100" dirty="0"/>
              <a:t>+ Kan offline werken</a:t>
            </a:r>
          </a:p>
          <a:p>
            <a:pPr marL="0" indent="0">
              <a:buNone/>
            </a:pPr>
            <a:r>
              <a:rPr lang="nl-NL" sz="1100" dirty="0"/>
              <a:t>+ Kan </a:t>
            </a:r>
            <a:r>
              <a:rPr lang="nl-NL" sz="1100" u="sng" dirty="0"/>
              <a:t>veel</a:t>
            </a:r>
            <a:r>
              <a:rPr lang="nl-NL" sz="1100" dirty="0"/>
              <a:t> resources gebruik maken van een </a:t>
            </a:r>
            <a:r>
              <a:rPr lang="nl-NL" sz="1100" dirty="0" err="1"/>
              <a:t>telefooon</a:t>
            </a:r>
            <a:endParaRPr lang="nl-NL" sz="1100" dirty="0"/>
          </a:p>
          <a:p>
            <a:pPr marL="0" indent="0">
              <a:buNone/>
            </a:pPr>
            <a:r>
              <a:rPr lang="nl-NL" sz="1100" dirty="0"/>
              <a:t>+ Geen updates nodig</a:t>
            </a:r>
          </a:p>
          <a:p>
            <a:pPr marL="0" indent="0">
              <a:buNone/>
            </a:pPr>
            <a:r>
              <a:rPr lang="nl-NL" sz="1100" dirty="0"/>
              <a:t>+ Hoeft niet gedownload te worden</a:t>
            </a:r>
          </a:p>
          <a:p>
            <a:pPr marL="0" indent="0">
              <a:buNone/>
            </a:pPr>
            <a:r>
              <a:rPr lang="nl-NL" sz="1100" dirty="0"/>
              <a:t>+ Kan makkelijke gedeeld worden met URL</a:t>
            </a:r>
          </a:p>
          <a:p>
            <a:pPr marL="0" indent="0">
              <a:buNone/>
            </a:pPr>
            <a:r>
              <a:rPr lang="nl-NL" sz="1100" dirty="0"/>
              <a:t>+ Icon op de home pagina</a:t>
            </a:r>
          </a:p>
          <a:p>
            <a:pPr marL="0" indent="0">
              <a:buNone/>
            </a:pPr>
            <a:endParaRPr lang="nl-NL" sz="1100" dirty="0"/>
          </a:p>
          <a:p>
            <a:pPr marL="0" indent="0">
              <a:buNone/>
            </a:pPr>
            <a:r>
              <a:rPr lang="nl-NL" sz="1100" dirty="0"/>
              <a:t>- Werkt nog niet geweldig op alle browsers</a:t>
            </a:r>
          </a:p>
          <a:p>
            <a:pPr marL="0" indent="0">
              <a:buNone/>
            </a:pPr>
            <a:r>
              <a:rPr lang="nl-NL" sz="1100" dirty="0"/>
              <a:t>- Heeft nog niet alle hardware resources zoals bluetooth</a:t>
            </a:r>
          </a:p>
          <a:p>
            <a:pPr marL="0" indent="0">
              <a:buNone/>
            </a:pPr>
            <a:r>
              <a:rPr lang="nl-NL" sz="1100" dirty="0"/>
              <a:t>- Heeft nog niet alle UX/UI mogelijkheden</a:t>
            </a:r>
          </a:p>
          <a:p>
            <a:pPr marL="0" indent="0">
              <a:buNone/>
            </a:pPr>
            <a:r>
              <a:rPr lang="nl-NL" sz="1100" dirty="0"/>
              <a:t>- Langzamer dan mobiele app</a:t>
            </a:r>
          </a:p>
        </p:txBody>
      </p:sp>
      <p:sp>
        <p:nvSpPr>
          <p:cNvPr id="127" name="Google Shape;127;p19"/>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Advies</a:t>
            </a:r>
            <a:endParaRPr dirty="0"/>
          </a:p>
        </p:txBody>
      </p:sp>
      <p:sp>
        <p:nvSpPr>
          <p:cNvPr id="100" name="Google Shape;100;p16"/>
          <p:cNvSpPr txBox="1">
            <a:spLocks noGrp="1"/>
          </p:cNvSpPr>
          <p:nvPr>
            <p:ph type="body" idx="1"/>
          </p:nvPr>
        </p:nvSpPr>
        <p:spPr>
          <a:xfrm>
            <a:off x="2670000" y="1819625"/>
            <a:ext cx="6852000" cy="2596067"/>
          </a:xfrm>
          <a:prstGeom prst="rect">
            <a:avLst/>
          </a:prstGeom>
        </p:spPr>
        <p:txBody>
          <a:bodyPr spcFirstLastPara="1" wrap="square" lIns="91425" tIns="91425" rIns="91425" bIns="91425" anchor="t" anchorCtr="0">
            <a:noAutofit/>
          </a:bodyPr>
          <a:lstStyle/>
          <a:p>
            <a:r>
              <a:rPr lang="nl-NL" sz="2000" dirty="0"/>
              <a:t>Door ontwikkelen van mobiele app.</a:t>
            </a:r>
          </a:p>
          <a:p>
            <a:endParaRPr sz="2000" dirty="0"/>
          </a:p>
          <a:p>
            <a:pPr>
              <a:spcBef>
                <a:spcPts val="0"/>
              </a:spcBef>
            </a:pPr>
            <a:r>
              <a:rPr lang="nl-NL" sz="2000" dirty="0"/>
              <a:t>Technologische toepassingen kunnen niet alle ergernissen weghalen.</a:t>
            </a:r>
          </a:p>
          <a:p>
            <a:pPr>
              <a:spcBef>
                <a:spcPts val="0"/>
              </a:spcBef>
            </a:pPr>
            <a:endParaRPr sz="2000" dirty="0"/>
          </a:p>
          <a:p>
            <a:pPr>
              <a:spcBef>
                <a:spcPts val="0"/>
              </a:spcBef>
            </a:pPr>
            <a:r>
              <a:rPr lang="nl-NL" sz="2000" dirty="0"/>
              <a:t>Denk na over de context van de eisen, gebruik van verschillende apparaten en het offline gebruik.</a:t>
            </a:r>
            <a:endParaRPr sz="2000" dirty="0"/>
          </a:p>
          <a:p>
            <a:pPr marL="0" indent="0">
              <a:buNone/>
            </a:pPr>
            <a:endParaRPr dirty="0"/>
          </a:p>
        </p:txBody>
      </p:sp>
      <p:sp>
        <p:nvSpPr>
          <p:cNvPr id="101" name="Google Shape;101;p16"/>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ctrTitle" idx="4294967295"/>
          </p:nvPr>
        </p:nvSpPr>
        <p:spPr>
          <a:xfrm>
            <a:off x="2209800" y="587123"/>
            <a:ext cx="7772400" cy="1546500"/>
          </a:xfrm>
          <a:prstGeom prst="rect">
            <a:avLst/>
          </a:prstGeom>
        </p:spPr>
        <p:txBody>
          <a:bodyPr spcFirstLastPara="1" wrap="square" lIns="91425" tIns="91425" rIns="91425" bIns="91425" anchor="ctr" anchorCtr="0">
            <a:noAutofit/>
          </a:bodyPr>
          <a:lstStyle/>
          <a:p>
            <a:pPr algn="l"/>
            <a:r>
              <a:rPr lang="nl-NL" sz="3000" dirty="0"/>
              <a:t>Bedankt Info Support &amp; Paaspop</a:t>
            </a:r>
            <a:endParaRPr sz="3000" dirty="0"/>
          </a:p>
        </p:txBody>
      </p:sp>
      <p:sp>
        <p:nvSpPr>
          <p:cNvPr id="264" name="Google Shape;264;p34"/>
          <p:cNvSpPr txBox="1">
            <a:spLocks noGrp="1"/>
          </p:cNvSpPr>
          <p:nvPr>
            <p:ph type="subTitle" idx="4294967295"/>
          </p:nvPr>
        </p:nvSpPr>
        <p:spPr>
          <a:xfrm>
            <a:off x="2209800" y="1500750"/>
            <a:ext cx="6593700" cy="1046400"/>
          </a:xfrm>
          <a:prstGeom prst="rect">
            <a:avLst/>
          </a:prstGeom>
        </p:spPr>
        <p:txBody>
          <a:bodyPr spcFirstLastPara="1" wrap="square" lIns="91425" tIns="91425" rIns="91425" bIns="91425" anchor="t" anchorCtr="0">
            <a:noAutofit/>
          </a:bodyPr>
          <a:lstStyle/>
          <a:p>
            <a:pPr marL="0" indent="0">
              <a:buNone/>
            </a:pPr>
            <a:r>
              <a:rPr lang="nl-NL" sz="4800" b="1" dirty="0"/>
              <a:t>Nog vragen?</a:t>
            </a:r>
            <a:endParaRPr sz="4800" b="1" dirty="0"/>
          </a:p>
        </p:txBody>
      </p:sp>
      <p:sp>
        <p:nvSpPr>
          <p:cNvPr id="265" name="Google Shape;265;p34"/>
          <p:cNvSpPr txBox="1">
            <a:spLocks noGrp="1"/>
          </p:cNvSpPr>
          <p:nvPr>
            <p:ph type="body" idx="4294967295"/>
          </p:nvPr>
        </p:nvSpPr>
        <p:spPr>
          <a:xfrm>
            <a:off x="6047350" y="3285875"/>
            <a:ext cx="3834300" cy="2712900"/>
          </a:xfrm>
          <a:prstGeom prst="rect">
            <a:avLst/>
          </a:prstGeom>
        </p:spPr>
        <p:txBody>
          <a:bodyPr spcFirstLastPara="1" wrap="square" lIns="91425" tIns="91425" rIns="91425" bIns="91425" anchor="b" anchorCtr="0">
            <a:noAutofit/>
          </a:bodyPr>
          <a:lstStyle/>
          <a:p>
            <a:pPr marL="0" indent="0" algn="r">
              <a:buNone/>
            </a:pPr>
            <a:endParaRPr sz="2400" dirty="0"/>
          </a:p>
        </p:txBody>
      </p:sp>
      <p:sp>
        <p:nvSpPr>
          <p:cNvPr id="266" name="Google Shape;266;p3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12</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endParaRPr dirty="0"/>
          </a:p>
          <a:p>
            <a:r>
              <a:rPr lang="nl-NL" dirty="0"/>
              <a:t>In het kort:</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Het proces vóór Paaspop 2019</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Vóór Paaspop</a:t>
            </a:r>
            <a:endParaRPr dirty="0"/>
          </a:p>
        </p:txBody>
      </p:sp>
      <p:sp>
        <p:nvSpPr>
          <p:cNvPr id="201" name="Google Shape;201;p27"/>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sp>
        <p:nvSpPr>
          <p:cNvPr id="22" name="Google Shape;196;p27">
            <a:extLst>
              <a:ext uri="{FF2B5EF4-FFF2-40B4-BE49-F238E27FC236}">
                <a16:creationId xmlns:a16="http://schemas.microsoft.com/office/drawing/2014/main" id="{D05CEEA1-2C68-404E-9C95-7CFE64ECB740}"/>
              </a:ext>
            </a:extLst>
          </p:cNvPr>
          <p:cNvSpPr txBox="1"/>
          <p:nvPr/>
        </p:nvSpPr>
        <p:spPr>
          <a:xfrm>
            <a:off x="52854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b="1" dirty="0">
                <a:solidFill>
                  <a:srgbClr val="FFFFFF"/>
                </a:solidFill>
                <a:latin typeface="Raleway"/>
                <a:ea typeface="Raleway"/>
                <a:cs typeface="Raleway"/>
                <a:sym typeface="Raleway"/>
              </a:rPr>
              <a:t>Ontwerpen</a:t>
            </a:r>
            <a:endParaRPr b="1" dirty="0">
              <a:solidFill>
                <a:srgbClr val="FFFFFF"/>
              </a:solidFill>
              <a:latin typeface="Raleway"/>
              <a:ea typeface="Raleway"/>
              <a:cs typeface="Raleway"/>
              <a:sym typeface="Raleway"/>
            </a:endParaRPr>
          </a:p>
        </p:txBody>
      </p:sp>
      <p:sp>
        <p:nvSpPr>
          <p:cNvPr id="23" name="Google Shape;197;p27">
            <a:extLst>
              <a:ext uri="{FF2B5EF4-FFF2-40B4-BE49-F238E27FC236}">
                <a16:creationId xmlns:a16="http://schemas.microsoft.com/office/drawing/2014/main" id="{BF01BC03-E178-47C9-B486-0F2324DCF95A}"/>
              </a:ext>
            </a:extLst>
          </p:cNvPr>
          <p:cNvSpPr txBox="1"/>
          <p:nvPr/>
        </p:nvSpPr>
        <p:spPr>
          <a:xfrm>
            <a:off x="28089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nl-NL" b="1" dirty="0">
                <a:solidFill>
                  <a:srgbClr val="FFFFFF"/>
                </a:solidFill>
                <a:latin typeface="Raleway"/>
                <a:ea typeface="Raleway"/>
                <a:cs typeface="Raleway"/>
                <a:sym typeface="Raleway"/>
              </a:rPr>
              <a:t>Analyseren</a:t>
            </a:r>
          </a:p>
          <a:p>
            <a:pPr marL="0" lvl="0" indent="0" algn="ctr" rtl="0">
              <a:spcBef>
                <a:spcPts val="0"/>
              </a:spcBef>
              <a:spcAft>
                <a:spcPts val="0"/>
              </a:spcAft>
              <a:buNone/>
            </a:pPr>
            <a:r>
              <a:rPr lang="nl-NL" b="1" dirty="0">
                <a:solidFill>
                  <a:srgbClr val="FFFFFF"/>
                </a:solidFill>
                <a:latin typeface="Raleway"/>
                <a:ea typeface="Raleway"/>
                <a:cs typeface="Raleway"/>
                <a:sym typeface="Raleway"/>
              </a:rPr>
              <a:t>&amp;</a:t>
            </a:r>
          </a:p>
          <a:p>
            <a:pPr marL="0" lvl="0" indent="0" algn="ctr" rtl="0">
              <a:spcBef>
                <a:spcPts val="0"/>
              </a:spcBef>
              <a:spcAft>
                <a:spcPts val="0"/>
              </a:spcAft>
              <a:buNone/>
            </a:pPr>
            <a:r>
              <a:rPr lang="nl-NL" b="1" dirty="0">
                <a:solidFill>
                  <a:srgbClr val="FFFFFF"/>
                </a:solidFill>
                <a:latin typeface="Raleway"/>
                <a:ea typeface="Raleway"/>
                <a:cs typeface="Raleway"/>
                <a:sym typeface="Raleway"/>
              </a:rPr>
              <a:t>Onderzoek</a:t>
            </a:r>
            <a:endParaRPr b="1" dirty="0">
              <a:solidFill>
                <a:srgbClr val="FFFFFF"/>
              </a:solidFill>
              <a:latin typeface="Raleway"/>
              <a:ea typeface="Raleway"/>
              <a:cs typeface="Raleway"/>
              <a:sym typeface="Raleway"/>
            </a:endParaRPr>
          </a:p>
        </p:txBody>
      </p:sp>
      <p:sp>
        <p:nvSpPr>
          <p:cNvPr id="24" name="Google Shape;198;p27">
            <a:extLst>
              <a:ext uri="{FF2B5EF4-FFF2-40B4-BE49-F238E27FC236}">
                <a16:creationId xmlns:a16="http://schemas.microsoft.com/office/drawing/2014/main" id="{5FD2A46E-5FF7-41D3-A0FB-0F0DFC475B66}"/>
              </a:ext>
            </a:extLst>
          </p:cNvPr>
          <p:cNvSpPr txBox="1"/>
          <p:nvPr/>
        </p:nvSpPr>
        <p:spPr>
          <a:xfrm>
            <a:off x="7761900" y="1819650"/>
            <a:ext cx="1621200" cy="1613700"/>
          </a:xfrm>
          <a:prstGeom prst="rect">
            <a:avLst/>
          </a:prstGeom>
          <a:solidFill>
            <a:srgbClr val="021526">
              <a:alpha val="15000"/>
            </a:srgbClr>
          </a:solid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b="1" dirty="0">
                <a:solidFill>
                  <a:srgbClr val="FFFFFF"/>
                </a:solidFill>
                <a:latin typeface="Raleway"/>
                <a:ea typeface="Raleway"/>
                <a:cs typeface="Raleway"/>
                <a:sym typeface="Raleway"/>
              </a:rPr>
              <a:t>Realiseren</a:t>
            </a:r>
            <a:endParaRPr b="1" dirty="0">
              <a:solidFill>
                <a:srgbClr val="FFFFFF"/>
              </a:solidFill>
              <a:latin typeface="Raleway"/>
              <a:ea typeface="Raleway"/>
              <a:cs typeface="Raleway"/>
              <a:sym typeface="Raleway"/>
            </a:endParaRPr>
          </a:p>
        </p:txBody>
      </p:sp>
      <p:cxnSp>
        <p:nvCxnSpPr>
          <p:cNvPr id="25" name="Google Shape;199;p27">
            <a:extLst>
              <a:ext uri="{FF2B5EF4-FFF2-40B4-BE49-F238E27FC236}">
                <a16:creationId xmlns:a16="http://schemas.microsoft.com/office/drawing/2014/main" id="{E75FF698-7E16-449A-A8A9-21D76B522F93}"/>
              </a:ext>
            </a:extLst>
          </p:cNvPr>
          <p:cNvCxnSpPr>
            <a:endCxn id="22" idx="1"/>
          </p:cNvCxnSpPr>
          <p:nvPr/>
        </p:nvCxnSpPr>
        <p:spPr>
          <a:xfrm>
            <a:off x="4430100" y="2626500"/>
            <a:ext cx="855300" cy="0"/>
          </a:xfrm>
          <a:prstGeom prst="straightConnector1">
            <a:avLst/>
          </a:prstGeom>
          <a:noFill/>
          <a:ln w="38100" cap="flat" cmpd="sng">
            <a:solidFill>
              <a:srgbClr val="FFFFFF"/>
            </a:solidFill>
            <a:prstDash val="solid"/>
            <a:round/>
            <a:headEnd type="oval" w="sm" len="sm"/>
            <a:tailEnd type="triangle" w="sm" len="sm"/>
          </a:ln>
        </p:spPr>
      </p:cxnSp>
      <p:cxnSp>
        <p:nvCxnSpPr>
          <p:cNvPr id="26" name="Google Shape;200;p27">
            <a:extLst>
              <a:ext uri="{FF2B5EF4-FFF2-40B4-BE49-F238E27FC236}">
                <a16:creationId xmlns:a16="http://schemas.microsoft.com/office/drawing/2014/main" id="{61DABD3E-94B5-4E84-908C-4116A7A14DF6}"/>
              </a:ext>
            </a:extLst>
          </p:cNvPr>
          <p:cNvCxnSpPr>
            <a:endCxn id="24" idx="1"/>
          </p:cNvCxnSpPr>
          <p:nvPr/>
        </p:nvCxnSpPr>
        <p:spPr>
          <a:xfrm>
            <a:off x="6906600" y="2626500"/>
            <a:ext cx="855300" cy="0"/>
          </a:xfrm>
          <a:prstGeom prst="straightConnector1">
            <a:avLst/>
          </a:prstGeom>
          <a:noFill/>
          <a:ln w="38100" cap="flat" cmpd="sng">
            <a:solidFill>
              <a:srgbClr val="FFFFFF"/>
            </a:solidFill>
            <a:prstDash val="solid"/>
            <a:round/>
            <a:headEnd type="oval" w="sm" len="sm"/>
            <a:tailEnd type="triangle" w="sm" len="sm"/>
          </a:ln>
        </p:spPr>
      </p:cxnSp>
    </p:spTree>
    <p:extLst>
      <p:ext uri="{BB962C8B-B14F-4D97-AF65-F5344CB8AC3E}">
        <p14:creationId xmlns:p14="http://schemas.microsoft.com/office/powerpoint/2010/main" val="142009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endParaRPr dirty="0"/>
          </a:p>
          <a:p>
            <a:r>
              <a:rPr lang="nl-NL" dirty="0"/>
              <a:t>In het kort:</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Tijdens Paaspop 2019</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3838287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2306850" y="274650"/>
            <a:ext cx="7578300" cy="1545000"/>
          </a:xfrm>
          <a:prstGeom prst="rect">
            <a:avLst/>
          </a:prstGeom>
        </p:spPr>
        <p:txBody>
          <a:bodyPr spcFirstLastPara="1" wrap="square" lIns="91425" tIns="91425" rIns="91425" bIns="91425" anchor="ctr" anchorCtr="0">
            <a:noAutofit/>
          </a:bodyPr>
          <a:lstStyle/>
          <a:p>
            <a:r>
              <a:rPr lang="nl-NL" dirty="0"/>
              <a:t>Tijdens Paaspop</a:t>
            </a:r>
            <a:endParaRPr dirty="0"/>
          </a:p>
        </p:txBody>
      </p:sp>
      <p:sp>
        <p:nvSpPr>
          <p:cNvPr id="148" name="Google Shape;148;p22"/>
          <p:cNvSpPr/>
          <p:nvPr/>
        </p:nvSpPr>
        <p:spPr>
          <a:xfrm>
            <a:off x="4854121"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Testen</a:t>
            </a:r>
            <a:endParaRPr sz="1800" b="1" dirty="0">
              <a:solidFill>
                <a:srgbClr val="FFFFFF"/>
              </a:solidFill>
              <a:latin typeface="Raleway"/>
              <a:ea typeface="Raleway"/>
              <a:cs typeface="Raleway"/>
              <a:sym typeface="Raleway"/>
            </a:endParaRPr>
          </a:p>
        </p:txBody>
      </p:sp>
      <p:sp>
        <p:nvSpPr>
          <p:cNvPr id="149" name="Google Shape;149;p22"/>
          <p:cNvSpPr/>
          <p:nvPr/>
        </p:nvSpPr>
        <p:spPr>
          <a:xfrm>
            <a:off x="264456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Verbeteren</a:t>
            </a:r>
            <a:endParaRPr sz="1800" b="1" dirty="0">
              <a:solidFill>
                <a:srgbClr val="FFFFFF"/>
              </a:solidFill>
              <a:latin typeface="Raleway"/>
              <a:ea typeface="Raleway"/>
              <a:cs typeface="Raleway"/>
              <a:sym typeface="Raleway"/>
            </a:endParaRPr>
          </a:p>
        </p:txBody>
      </p:sp>
      <p:sp>
        <p:nvSpPr>
          <p:cNvPr id="150" name="Google Shape;150;p22"/>
          <p:cNvSpPr/>
          <p:nvPr/>
        </p:nvSpPr>
        <p:spPr>
          <a:xfrm>
            <a:off x="7097940" y="2204250"/>
            <a:ext cx="2449500" cy="2449500"/>
          </a:xfrm>
          <a:prstGeom prst="ellipse">
            <a:avLst/>
          </a:prstGeom>
          <a:solidFill>
            <a:srgbClr val="021526">
              <a:alpha val="15000"/>
            </a:srgbClr>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nl-NL" sz="1800" b="1" dirty="0">
                <a:solidFill>
                  <a:srgbClr val="FFFFFF"/>
                </a:solidFill>
                <a:latin typeface="Raleway"/>
                <a:ea typeface="Raleway"/>
                <a:cs typeface="Raleway"/>
                <a:sym typeface="Raleway"/>
              </a:rPr>
              <a:t>Feesten</a:t>
            </a:r>
            <a:endParaRPr sz="1800" b="1" dirty="0">
              <a:solidFill>
                <a:srgbClr val="FFFFFF"/>
              </a:solidFill>
              <a:latin typeface="Raleway"/>
              <a:ea typeface="Raleway"/>
              <a:cs typeface="Raleway"/>
              <a:sym typeface="Raleway"/>
            </a:endParaRPr>
          </a:p>
        </p:txBody>
      </p:sp>
      <p:sp>
        <p:nvSpPr>
          <p:cNvPr id="151" name="Google Shape;151;p22"/>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100594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nl-NL" dirty="0"/>
              <a:t>Resultaten:</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Gebruik van de bezoekers</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spTree>
    <p:extLst>
      <p:ext uri="{BB962C8B-B14F-4D97-AF65-F5344CB8AC3E}">
        <p14:creationId xmlns:p14="http://schemas.microsoft.com/office/powerpoint/2010/main" val="62049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ctrTitle" idx="4294967295"/>
          </p:nvPr>
        </p:nvSpPr>
        <p:spPr>
          <a:xfrm>
            <a:off x="3232800" y="2111125"/>
            <a:ext cx="5726400" cy="1546500"/>
          </a:xfrm>
          <a:prstGeom prst="rect">
            <a:avLst/>
          </a:prstGeom>
        </p:spPr>
        <p:txBody>
          <a:bodyPr spcFirstLastPara="1" wrap="square" lIns="91425" tIns="91425" rIns="91425" bIns="91425" anchor="b" anchorCtr="0">
            <a:noAutofit/>
          </a:bodyPr>
          <a:lstStyle/>
          <a:p>
            <a:r>
              <a:rPr lang="en" sz="6000" b="1" dirty="0">
                <a:latin typeface="Raleway"/>
                <a:ea typeface="Raleway"/>
                <a:cs typeface="Raleway"/>
                <a:sym typeface="Raleway"/>
              </a:rPr>
              <a:t>700+</a:t>
            </a:r>
            <a:endParaRPr sz="6000" b="1" dirty="0">
              <a:latin typeface="Raleway"/>
              <a:ea typeface="Raleway"/>
              <a:cs typeface="Raleway"/>
              <a:sym typeface="Raleway"/>
            </a:endParaRPr>
          </a:p>
        </p:txBody>
      </p:sp>
      <p:sp>
        <p:nvSpPr>
          <p:cNvPr id="178" name="Google Shape;178;p25"/>
          <p:cNvSpPr txBox="1">
            <a:spLocks noGrp="1"/>
          </p:cNvSpPr>
          <p:nvPr>
            <p:ph type="subTitle" idx="4294967295"/>
          </p:nvPr>
        </p:nvSpPr>
        <p:spPr>
          <a:xfrm>
            <a:off x="3232800" y="3558146"/>
            <a:ext cx="5726400" cy="1046400"/>
          </a:xfrm>
          <a:prstGeom prst="rect">
            <a:avLst/>
          </a:prstGeom>
        </p:spPr>
        <p:txBody>
          <a:bodyPr spcFirstLastPara="1" wrap="square" lIns="91425" tIns="91425" rIns="91425" bIns="91425" anchor="t" anchorCtr="0">
            <a:noAutofit/>
          </a:bodyPr>
          <a:lstStyle/>
          <a:p>
            <a:pPr marL="0" indent="0" algn="ctr">
              <a:buNone/>
            </a:pPr>
            <a:r>
              <a:rPr lang="en-US" sz="1800" dirty="0" err="1">
                <a:latin typeface="Homemade Apple"/>
                <a:ea typeface="Homemade Apple"/>
                <a:cs typeface="Homemade Apple"/>
                <a:sym typeface="Homemade Apple"/>
              </a:rPr>
              <a:t>Gebruikers</a:t>
            </a:r>
            <a:r>
              <a:rPr lang="en-US" sz="1800" dirty="0">
                <a:latin typeface="Homemade Apple"/>
                <a:ea typeface="Homemade Apple"/>
                <a:cs typeface="Homemade Apple"/>
                <a:sym typeface="Homemade Apple"/>
              </a:rPr>
              <a:t> op de app</a:t>
            </a:r>
          </a:p>
        </p:txBody>
      </p:sp>
      <p:sp>
        <p:nvSpPr>
          <p:cNvPr id="179" name="Google Shape;179;p25"/>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3025200" y="2838202"/>
            <a:ext cx="6141600" cy="567544"/>
          </a:xfrm>
          <a:prstGeom prst="rect">
            <a:avLst/>
          </a:prstGeom>
        </p:spPr>
        <p:txBody>
          <a:bodyPr spcFirstLastPara="1" wrap="square" lIns="91425" tIns="91425" rIns="91425" bIns="91425" anchor="b" anchorCtr="0">
            <a:noAutofit/>
          </a:bodyPr>
          <a:lstStyle/>
          <a:p>
            <a:r>
              <a:rPr lang="nl-NL" dirty="0"/>
              <a:t>Resultaten:</a:t>
            </a:r>
            <a:endParaRPr dirty="0"/>
          </a:p>
        </p:txBody>
      </p:sp>
      <p:sp>
        <p:nvSpPr>
          <p:cNvPr id="87" name="Google Shape;87;p14"/>
          <p:cNvSpPr txBox="1">
            <a:spLocks noGrp="1"/>
          </p:cNvSpPr>
          <p:nvPr>
            <p:ph type="subTitle" idx="1"/>
          </p:nvPr>
        </p:nvSpPr>
        <p:spPr>
          <a:xfrm>
            <a:off x="3025200" y="3426847"/>
            <a:ext cx="6141600" cy="415627"/>
          </a:xfrm>
          <a:prstGeom prst="rect">
            <a:avLst/>
          </a:prstGeom>
        </p:spPr>
        <p:txBody>
          <a:bodyPr spcFirstLastPara="1" wrap="square" lIns="91425" tIns="91425" rIns="91425" bIns="91425" anchor="t" anchorCtr="0">
            <a:noAutofit/>
          </a:bodyPr>
          <a:lstStyle/>
          <a:p>
            <a:pPr marL="0" indent="0"/>
            <a:r>
              <a:rPr lang="nl-NL" dirty="0"/>
              <a:t>Advies en aanbevelingen</a:t>
            </a:r>
            <a:endParaRPr dirty="0"/>
          </a:p>
        </p:txBody>
      </p:sp>
      <p:sp>
        <p:nvSpPr>
          <p:cNvPr id="88" name="Google Shape;88;p14"/>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spTree>
    <p:extLst>
      <p:ext uri="{BB962C8B-B14F-4D97-AF65-F5344CB8AC3E}">
        <p14:creationId xmlns:p14="http://schemas.microsoft.com/office/powerpoint/2010/main" val="415201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8000"/>
          </a:stretch>
        </a:blipFill>
        <a:effectLst/>
      </p:bgPr>
    </p:bg>
    <p:spTree>
      <p:nvGrpSpPr>
        <p:cNvPr id="1" name="Shape 176"/>
        <p:cNvGrpSpPr/>
        <p:nvPr/>
      </p:nvGrpSpPr>
      <p:grpSpPr>
        <a:xfrm>
          <a:off x="0" y="0"/>
          <a:ext cx="0" cy="0"/>
          <a:chOff x="0" y="0"/>
          <a:chExt cx="0" cy="0"/>
        </a:xfrm>
      </p:grpSpPr>
      <p:sp>
        <p:nvSpPr>
          <p:cNvPr id="177" name="Google Shape;177;p25"/>
          <p:cNvSpPr txBox="1">
            <a:spLocks noGrp="1"/>
          </p:cNvSpPr>
          <p:nvPr>
            <p:ph type="ctrTitle" idx="4294967295"/>
          </p:nvPr>
        </p:nvSpPr>
        <p:spPr>
          <a:xfrm>
            <a:off x="3232800" y="2111125"/>
            <a:ext cx="5726400" cy="1546500"/>
          </a:xfrm>
          <a:prstGeom prst="rect">
            <a:avLst/>
          </a:prstGeom>
        </p:spPr>
        <p:txBody>
          <a:bodyPr spcFirstLastPara="1" wrap="square" lIns="91425" tIns="91425" rIns="91425" bIns="91425" anchor="b" anchorCtr="0">
            <a:noAutofit/>
          </a:bodyPr>
          <a:lstStyle/>
          <a:p>
            <a:r>
              <a:rPr lang="en" sz="6000" b="1" dirty="0">
                <a:latin typeface="Raleway"/>
                <a:ea typeface="Raleway"/>
                <a:cs typeface="Raleway"/>
                <a:sym typeface="Raleway"/>
              </a:rPr>
              <a:t>82.5%</a:t>
            </a:r>
            <a:endParaRPr sz="6000" b="1" dirty="0">
              <a:latin typeface="Raleway"/>
              <a:ea typeface="Raleway"/>
              <a:cs typeface="Raleway"/>
              <a:sym typeface="Raleway"/>
            </a:endParaRPr>
          </a:p>
        </p:txBody>
      </p:sp>
      <p:sp>
        <p:nvSpPr>
          <p:cNvPr id="178" name="Google Shape;178;p25"/>
          <p:cNvSpPr txBox="1">
            <a:spLocks noGrp="1"/>
          </p:cNvSpPr>
          <p:nvPr>
            <p:ph type="subTitle" idx="4294967295"/>
          </p:nvPr>
        </p:nvSpPr>
        <p:spPr>
          <a:xfrm>
            <a:off x="3232800" y="3558146"/>
            <a:ext cx="5726400" cy="1046400"/>
          </a:xfrm>
          <a:prstGeom prst="rect">
            <a:avLst/>
          </a:prstGeom>
        </p:spPr>
        <p:txBody>
          <a:bodyPr spcFirstLastPara="1" wrap="square" lIns="91425" tIns="91425" rIns="91425" bIns="91425" anchor="t" anchorCtr="0">
            <a:noAutofit/>
          </a:bodyPr>
          <a:lstStyle/>
          <a:p>
            <a:pPr marL="0" indent="0" algn="ctr">
              <a:buNone/>
            </a:pPr>
            <a:r>
              <a:rPr lang="en-US" sz="1800" dirty="0">
                <a:latin typeface="Homemade Apple"/>
                <a:ea typeface="Homemade Apple"/>
                <a:cs typeface="Homemade Apple"/>
                <a:sym typeface="Homemade Apple"/>
              </a:rPr>
              <a:t>Van de </a:t>
            </a:r>
            <a:r>
              <a:rPr lang="en-US" sz="1800" dirty="0" err="1">
                <a:latin typeface="Homemade Apple"/>
                <a:ea typeface="Homemade Apple"/>
                <a:cs typeface="Homemade Apple"/>
                <a:sym typeface="Homemade Apple"/>
              </a:rPr>
              <a:t>ondervraagden</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zou</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een</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mobiele</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applicatie</a:t>
            </a:r>
            <a:r>
              <a:rPr lang="en-US" sz="1800" dirty="0">
                <a:latin typeface="Homemade Apple"/>
                <a:ea typeface="Homemade Apple"/>
                <a:cs typeface="Homemade Apple"/>
                <a:sym typeface="Homemade Apple"/>
              </a:rPr>
              <a:t> </a:t>
            </a:r>
            <a:r>
              <a:rPr lang="en-US" sz="1800" dirty="0" err="1">
                <a:latin typeface="Homemade Apple"/>
                <a:ea typeface="Homemade Apple"/>
                <a:cs typeface="Homemade Apple"/>
                <a:sym typeface="Homemade Apple"/>
              </a:rPr>
              <a:t>downloaden</a:t>
            </a:r>
            <a:endParaRPr lang="en-US" sz="1800" dirty="0">
              <a:latin typeface="Homemade Apple"/>
              <a:ea typeface="Homemade Apple"/>
              <a:cs typeface="Homemade Apple"/>
              <a:sym typeface="Homemade Apple"/>
            </a:endParaRPr>
          </a:p>
        </p:txBody>
      </p:sp>
      <p:sp>
        <p:nvSpPr>
          <p:cNvPr id="179" name="Google Shape;179;p25"/>
          <p:cNvSpPr txBox="1">
            <a:spLocks noGrp="1"/>
          </p:cNvSpPr>
          <p:nvPr>
            <p:ph type="sldNum" idx="12"/>
          </p:nvPr>
        </p:nvSpPr>
        <p:spPr>
          <a:xfrm>
            <a:off x="1523875" y="6572250"/>
            <a:ext cx="9144000" cy="285900"/>
          </a:xfrm>
          <a:prstGeom prst="rect">
            <a:avLst/>
          </a:prstGeom>
        </p:spPr>
        <p:txBody>
          <a:bodyPr spcFirstLastPara="1" wrap="square" lIns="91425" tIns="91425" rIns="91425" bIns="91425" anchor="t" anchorCtr="0">
            <a:noAutofit/>
          </a:bodyPr>
          <a:lstStyle/>
          <a:p>
            <a:fld id="{00000000-1234-1234-1234-123412341234}" type="slidenum">
              <a:rPr lang="en"/>
              <a:pPr/>
              <a:t>9</a:t>
            </a:fld>
            <a:endParaRPr/>
          </a:p>
        </p:txBody>
      </p:sp>
    </p:spTree>
    <p:extLst>
      <p:ext uri="{BB962C8B-B14F-4D97-AF65-F5344CB8AC3E}">
        <p14:creationId xmlns:p14="http://schemas.microsoft.com/office/powerpoint/2010/main" val="724205524"/>
      </p:ext>
    </p:extLst>
  </p:cSld>
  <p:clrMapOvr>
    <a:masterClrMapping/>
  </p:clrMapOvr>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1634</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Homemade Apple</vt:lpstr>
      <vt:lpstr>Raleway</vt:lpstr>
      <vt:lpstr>Arial</vt:lpstr>
      <vt:lpstr>Miranda template</vt:lpstr>
      <vt:lpstr>Live Test: Paaspop De Ultieme Festival App</vt:lpstr>
      <vt:lpstr> In het kort:</vt:lpstr>
      <vt:lpstr>Vóór Paaspop</vt:lpstr>
      <vt:lpstr> In het kort:</vt:lpstr>
      <vt:lpstr>Tijdens Paaspop</vt:lpstr>
      <vt:lpstr>Resultaten:</vt:lpstr>
      <vt:lpstr>700+</vt:lpstr>
      <vt:lpstr>Resultaten:</vt:lpstr>
      <vt:lpstr>82.5%</vt:lpstr>
      <vt:lpstr>Mogelijkheden voor de toekomst</vt:lpstr>
      <vt:lpstr>Advies</vt:lpstr>
      <vt:lpstr>Bedankt Info Support &amp; Paaspop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Test: Paaspop De Ultieme Festival App</dc:title>
  <dc:creator>Merik Westerveld</dc:creator>
  <cp:lastModifiedBy>Merik Westerveld</cp:lastModifiedBy>
  <cp:revision>29</cp:revision>
  <dcterms:modified xsi:type="dcterms:W3CDTF">2019-05-22T08:02:07Z</dcterms:modified>
</cp:coreProperties>
</file>